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400" r:id="rId3"/>
    <p:sldId id="472" r:id="rId4"/>
    <p:sldId id="460" r:id="rId5"/>
    <p:sldId id="471" r:id="rId6"/>
    <p:sldId id="340" r:id="rId7"/>
    <p:sldId id="384" r:id="rId8"/>
    <p:sldId id="387" r:id="rId9"/>
    <p:sldId id="385" r:id="rId10"/>
    <p:sldId id="386" r:id="rId11"/>
    <p:sldId id="383" r:id="rId12"/>
    <p:sldId id="328" r:id="rId13"/>
    <p:sldId id="392" r:id="rId14"/>
    <p:sldId id="365" r:id="rId15"/>
    <p:sldId id="388" r:id="rId16"/>
    <p:sldId id="397" r:id="rId17"/>
    <p:sldId id="394" r:id="rId18"/>
    <p:sldId id="389" r:id="rId19"/>
    <p:sldId id="399" r:id="rId20"/>
    <p:sldId id="391" r:id="rId21"/>
    <p:sldId id="398" r:id="rId22"/>
    <p:sldId id="320" r:id="rId23"/>
    <p:sldId id="481" r:id="rId24"/>
    <p:sldId id="474" r:id="rId25"/>
    <p:sldId id="475" r:id="rId26"/>
    <p:sldId id="477" r:id="rId27"/>
    <p:sldId id="480" r:id="rId28"/>
    <p:sldId id="478" r:id="rId29"/>
    <p:sldId id="479" r:id="rId30"/>
    <p:sldId id="473" r:id="rId31"/>
    <p:sldId id="356" r:id="rId32"/>
    <p:sldId id="317" r:id="rId33"/>
  </p:sldIdLst>
  <p:sldSz cx="9906000" cy="6858000" type="A4"/>
  <p:notesSz cx="6858000" cy="9144000"/>
  <p:defaultTextStyle>
    <a:defPPr>
      <a:defRPr lang="sl-SI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9594" autoAdjust="0"/>
  </p:normalViewPr>
  <p:slideViewPr>
    <p:cSldViewPr showGuides="1">
      <p:cViewPr>
        <p:scale>
          <a:sx n="114" d="100"/>
          <a:sy n="114" d="100"/>
        </p:scale>
        <p:origin x="72" y="4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/C:\Users\et\Documents\Subs\15.JANES\tviti-quan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Geo!$B$2:$B$11</c:f>
              <c:strCache>
                <c:ptCount val="10"/>
                <c:pt idx="0">
                  <c:v>Ljubljana</c:v>
                </c:pt>
                <c:pt idx="1">
                  <c:v>Štajerska</c:v>
                </c:pt>
                <c:pt idx="2">
                  <c:v>Gorenjska</c:v>
                </c:pt>
                <c:pt idx="3">
                  <c:v>Tujina</c:v>
                </c:pt>
                <c:pt idx="4">
                  <c:v>Dolenjska</c:v>
                </c:pt>
                <c:pt idx="5">
                  <c:v>Primorska</c:v>
                </c:pt>
                <c:pt idx="6">
                  <c:v>Koroška</c:v>
                </c:pt>
                <c:pt idx="7">
                  <c:v>Rovtarska</c:v>
                </c:pt>
                <c:pt idx="8">
                  <c:v>Panonska</c:v>
                </c:pt>
                <c:pt idx="9">
                  <c:v>Maribor</c:v>
                </c:pt>
              </c:strCache>
            </c:strRef>
          </c:cat>
          <c:val>
            <c:numRef>
              <c:f>Geo!$C$2:$C$11</c:f>
              <c:numCache>
                <c:formatCode>General</c:formatCode>
                <c:ptCount val="10"/>
                <c:pt idx="0">
                  <c:v>96217</c:v>
                </c:pt>
                <c:pt idx="1">
                  <c:v>43787</c:v>
                </c:pt>
                <c:pt idx="2">
                  <c:v>39961</c:v>
                </c:pt>
                <c:pt idx="3">
                  <c:v>33632</c:v>
                </c:pt>
                <c:pt idx="4">
                  <c:v>18204</c:v>
                </c:pt>
                <c:pt idx="5">
                  <c:v>14211</c:v>
                </c:pt>
                <c:pt idx="6">
                  <c:v>6518</c:v>
                </c:pt>
                <c:pt idx="7">
                  <c:v>5215</c:v>
                </c:pt>
                <c:pt idx="8">
                  <c:v>5198</c:v>
                </c:pt>
                <c:pt idx="9">
                  <c:v>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9-124E-BFC6-35508D260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36208840"/>
        <c:axId val="-2136205512"/>
      </c:barChart>
      <c:catAx>
        <c:axId val="-2136208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205512"/>
        <c:crosses val="autoZero"/>
        <c:auto val="1"/>
        <c:lblAlgn val="ctr"/>
        <c:lblOffset val="100"/>
        <c:noMultiLvlLbl val="0"/>
      </c:catAx>
      <c:valAx>
        <c:axId val="-2136205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20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7DE6A-8EBD-454E-88B2-450A4A81D483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5452-B5DD-4DF4-9F1D-3DD97694EF5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104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FDFB2544-5789-4BFA-8B50-A9B7D37F2677}" type="datetimeFigureOut">
              <a:rPr lang="sl-SI" smtClean="0"/>
              <a:pPr/>
              <a:t>27. 09. 18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Predavatelj: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522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49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50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18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0618" y="4406901"/>
            <a:ext cx="7681987" cy="178177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0619" y="2564905"/>
            <a:ext cx="7681987" cy="196244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46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2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840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80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183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279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sl-SI" dirty="0"/>
              <a:t>Kliknite ikono.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2544-5789-4BFA-8B50-A9B7D37F2677}" type="datetimeFigureOut">
              <a:rPr lang="sl-SI" smtClean="0"/>
              <a:pPr/>
              <a:t>27. 09. 18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30373835-8634-4896-AC22-500DF079DA9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69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-188158" y="547359"/>
            <a:ext cx="9906000" cy="1109928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16495" y="1556792"/>
            <a:ext cx="9217025" cy="4680519"/>
          </a:xfrm>
          <a:prstGeom prst="rect">
            <a:avLst/>
          </a:prstGeom>
          <a:noFill/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sl-SI" dirty="0"/>
              <a:t>prva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16496" y="6237312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FDFB2544-5789-4BFA-8B50-A9B7D37F2677}" type="datetimeFigureOut">
              <a:rPr lang="sl-SI" smtClean="0"/>
              <a:pPr/>
              <a:t>27. 09. 18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368824" y="6237312"/>
            <a:ext cx="624897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dr. </a:t>
            </a:r>
            <a:r>
              <a:rPr lang="sl-SI" dirty="0" err="1"/>
              <a:t>Janes</a:t>
            </a:r>
            <a:r>
              <a:rPr lang="sl-SI" dirty="0"/>
              <a:t> Novak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5" y="109207"/>
            <a:ext cx="1765233" cy="51148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48" y="44624"/>
            <a:ext cx="703633" cy="68604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260648"/>
            <a:ext cx="952500" cy="447675"/>
          </a:xfrm>
          <a:prstGeom prst="rect">
            <a:avLst/>
          </a:prstGeom>
        </p:spPr>
      </p:pic>
      <p:cxnSp>
        <p:nvCxnSpPr>
          <p:cNvPr id="12" name="Raven povezovalnik 11"/>
          <p:cNvCxnSpPr/>
          <p:nvPr/>
        </p:nvCxnSpPr>
        <p:spPr>
          <a:xfrm>
            <a:off x="0" y="836712"/>
            <a:ext cx="9906000" cy="0"/>
          </a:xfrm>
          <a:prstGeom prst="line">
            <a:avLst/>
          </a:prstGeom>
          <a:ln w="12700">
            <a:solidFill>
              <a:srgbClr val="A41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7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3500" kern="1200">
          <a:solidFill>
            <a:srgbClr val="A41227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Clr>
          <a:srgbClr val="A41227"/>
        </a:buClr>
        <a:buFont typeface="Wingdings" panose="05000000000000000000" pitchFamily="2" charset="2"/>
        <a:buChar char="§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l.ijs.si/jan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429598" y="1412776"/>
            <a:ext cx="10693188" cy="1755627"/>
          </a:xfrm>
        </p:spPr>
        <p:txBody>
          <a:bodyPr>
            <a:normAutofit/>
          </a:bodyPr>
          <a:lstStyle/>
          <a:p>
            <a:r>
              <a:rPr lang="sl-SI" b="1" dirty="0"/>
              <a:t>The JANES corpus</a:t>
            </a:r>
            <a:br>
              <a:rPr lang="sl-SI" b="1" dirty="0"/>
            </a:br>
            <a:r>
              <a:rPr lang="sl-SI" b="1" dirty="0"/>
              <a:t>of Slovene user-generated content</a:t>
            </a:r>
            <a:br>
              <a:rPr lang="sl-SI" b="1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76536" y="3573016"/>
            <a:ext cx="8280920" cy="1944216"/>
          </a:xfrm>
        </p:spPr>
        <p:txBody>
          <a:bodyPr>
            <a:normAutofit/>
          </a:bodyPr>
          <a:lstStyle/>
          <a:p>
            <a:r>
              <a:rPr lang="sl-SI" sz="2400" dirty="0"/>
              <a:t>Darja Fišer</a:t>
            </a:r>
            <a:endParaRPr lang="sl-SI" sz="2400" baseline="30000" dirty="0"/>
          </a:p>
          <a:p>
            <a:r>
              <a:rPr lang="sl-SI" sz="2400" dirty="0"/>
              <a:t>University of Ljubljana</a:t>
            </a:r>
          </a:p>
          <a:p>
            <a:r>
              <a:rPr lang="sl-SI" sz="2400" dirty="0"/>
              <a:t>Jožef Stefan Institute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424608" y="6140896"/>
            <a:ext cx="6934200" cy="600472"/>
          </a:xfrm>
          <a:prstGeom prst="rect">
            <a:avLst/>
          </a:prstGeom>
          <a:noFill/>
        </p:spPr>
        <p:txBody>
          <a:bodyPr vert="horz" lIns="107287" tIns="53643" rIns="107287" bIns="53643" rtlCol="0">
            <a:normAutofit fontScale="92500" lnSpcReduction="20000"/>
          </a:bodyPr>
          <a:lstStyle>
            <a:lvl1pPr marL="0" indent="0" algn="ctr" defTabSz="1072866" rtl="0" eaLnBrk="1" latinLnBrk="0" hangingPunct="1">
              <a:spcBef>
                <a:spcPct val="20000"/>
              </a:spcBef>
              <a:buClr>
                <a:srgbClr val="A41227"/>
              </a:buClr>
              <a:buFont typeface="Wingdings" panose="05000000000000000000" pitchFamily="2" charset="2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/>
              <a:t>„Digitale Diskurse – kontrastive Aspekte“</a:t>
            </a:r>
          </a:p>
          <a:p>
            <a:r>
              <a:rPr lang="sl-SI" sz="1800" dirty="0"/>
              <a:t>Ljubljana, 27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61550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09928"/>
          </a:xfrm>
        </p:spPr>
        <p:txBody>
          <a:bodyPr/>
          <a:lstStyle/>
          <a:p>
            <a:r>
              <a:rPr lang="en-US" b="1" dirty="0"/>
              <a:t>Blog posts &amp; blog comments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" t="-68" r="-145" b="61376"/>
          <a:stretch/>
        </p:blipFill>
        <p:spPr>
          <a:xfrm>
            <a:off x="13943" y="2708920"/>
            <a:ext cx="6428652" cy="3264549"/>
          </a:xfrm>
        </p:spPr>
      </p:pic>
      <p:sp>
        <p:nvSpPr>
          <p:cNvPr id="5" name="Rectangle 4"/>
          <p:cNvSpPr/>
          <p:nvPr/>
        </p:nvSpPr>
        <p:spPr>
          <a:xfrm>
            <a:off x="416496" y="1196752"/>
            <a:ext cx="9289032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l-SI" sz="2400" dirty="0"/>
              <a:t>2 blog sites: publishwall.si, rtvslo.si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customized extractors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metadata: post URL, post time stamp, username, post 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22"/>
          <a:stretch/>
        </p:blipFill>
        <p:spPr>
          <a:xfrm>
            <a:off x="3711255" y="5373216"/>
            <a:ext cx="6282305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8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" y="0"/>
            <a:ext cx="9906000" cy="1109928"/>
          </a:xfrm>
        </p:spPr>
        <p:txBody>
          <a:bodyPr/>
          <a:lstStyle/>
          <a:p>
            <a:r>
              <a:rPr lang="en-US" b="1" dirty="0"/>
              <a:t>Wikipedia talk &amp; user pages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93" b="-40"/>
          <a:stretch/>
        </p:blipFill>
        <p:spPr>
          <a:xfrm>
            <a:off x="1640632" y="3261408"/>
            <a:ext cx="8285397" cy="3566522"/>
          </a:xfrm>
        </p:spPr>
      </p:pic>
      <p:sp>
        <p:nvSpPr>
          <p:cNvPr id="5" name="Rectangle 4"/>
          <p:cNvSpPr/>
          <p:nvPr/>
        </p:nvSpPr>
        <p:spPr>
          <a:xfrm>
            <a:off x="272480" y="1503075"/>
            <a:ext cx="9505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l-SI" sz="2400" dirty="0"/>
              <a:t>Wikitalk extractor (Ljubesic 2016)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based on language-specific codes for username (“uporabnik”) &amp; language (“sl”)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minimalistic post segmentation</a:t>
            </a:r>
          </a:p>
        </p:txBody>
      </p:sp>
    </p:spTree>
    <p:extLst>
      <p:ext uri="{BB962C8B-B14F-4D97-AF65-F5344CB8AC3E}">
        <p14:creationId xmlns:p14="http://schemas.microsoft.com/office/powerpoint/2010/main" val="158027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" y="0"/>
            <a:ext cx="9906000" cy="836712"/>
          </a:xfrm>
        </p:spPr>
        <p:txBody>
          <a:bodyPr>
            <a:noAutofit/>
          </a:bodyPr>
          <a:lstStyle/>
          <a:p>
            <a:r>
              <a:rPr lang="en-US" sz="3400" b="1" dirty="0" err="1"/>
              <a:t>Janes</a:t>
            </a:r>
            <a:r>
              <a:rPr lang="en-US" sz="3400" b="1" dirty="0"/>
              <a:t> in numbers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7881D-6E85-454E-8CF4-2D4B0AC8D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89"/>
          <a:stretch/>
        </p:blipFill>
        <p:spPr>
          <a:xfrm>
            <a:off x="1280592" y="1772816"/>
            <a:ext cx="7272808" cy="4915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F3C83B-2001-E441-83DD-05976F415A7F}"/>
              </a:ext>
            </a:extLst>
          </p:cNvPr>
          <p:cNvSpPr txBox="1"/>
          <p:nvPr/>
        </p:nvSpPr>
        <p:spPr>
          <a:xfrm>
            <a:off x="3685683" y="1100209"/>
            <a:ext cx="1728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No. of users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47BE8-4C8D-C541-998A-4DB1B7FC01E6}"/>
              </a:ext>
            </a:extLst>
          </p:cNvPr>
          <p:cNvSpPr txBox="1"/>
          <p:nvPr/>
        </p:nvSpPr>
        <p:spPr>
          <a:xfrm>
            <a:off x="1395781" y="1097015"/>
            <a:ext cx="22322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0263B-870A-DF4A-9D44-EFB612F427AC}"/>
              </a:ext>
            </a:extLst>
          </p:cNvPr>
          <p:cNvSpPr txBox="1"/>
          <p:nvPr/>
        </p:nvSpPr>
        <p:spPr>
          <a:xfrm>
            <a:off x="5442702" y="93543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No. of words/user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FCD66-1915-CA4E-9D00-EBA0B2CD61FC}"/>
              </a:ext>
            </a:extLst>
          </p:cNvPr>
          <p:cNvSpPr txBox="1"/>
          <p:nvPr/>
        </p:nvSpPr>
        <p:spPr>
          <a:xfrm>
            <a:off x="6940516" y="93543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No. of texts/user</a:t>
            </a:r>
          </a:p>
        </p:txBody>
      </p:sp>
    </p:spTree>
    <p:extLst>
      <p:ext uri="{BB962C8B-B14F-4D97-AF65-F5344CB8AC3E}">
        <p14:creationId xmlns:p14="http://schemas.microsoft.com/office/powerpoint/2010/main" val="401403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Language of texts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9"/>
          <a:stretch/>
        </p:blipFill>
        <p:spPr bwMode="auto">
          <a:xfrm>
            <a:off x="1352600" y="1196752"/>
            <a:ext cx="7200799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54243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Age of texts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052736"/>
            <a:ext cx="9000999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5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" y="0"/>
            <a:ext cx="9906000" cy="836712"/>
          </a:xfrm>
        </p:spPr>
        <p:txBody>
          <a:bodyPr>
            <a:noAutofit/>
          </a:bodyPr>
          <a:lstStyle/>
          <a:p>
            <a:r>
              <a:rPr lang="en-US" sz="3400" b="1" dirty="0"/>
              <a:t>Types of users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5" y="1556792"/>
            <a:ext cx="6931610" cy="525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3160" y="980728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Types of users on Twitter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manual annotation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private: 76%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corporate: 24%</a:t>
            </a:r>
          </a:p>
          <a:p>
            <a:pPr marL="879333" lvl="1" indent="-342900">
              <a:buFont typeface="Arial"/>
              <a:buChar char="•"/>
            </a:pPr>
            <a:r>
              <a:rPr lang="sl-SI" sz="2400" dirty="0"/>
              <a:t>84% undefined</a:t>
            </a:r>
          </a:p>
          <a:p>
            <a:pPr marL="879333" lvl="1" indent="-342900">
              <a:buFont typeface="Arial"/>
              <a:buChar char="•"/>
            </a:pPr>
            <a:r>
              <a:rPr lang="sl-SI" sz="2400" dirty="0"/>
              <a:t>13% male</a:t>
            </a:r>
          </a:p>
          <a:p>
            <a:pPr marL="879333" lvl="1" indent="-342900">
              <a:buFont typeface="Arial"/>
              <a:buChar char="•"/>
            </a:pPr>
            <a:r>
              <a:rPr lang="sl-SI" sz="2400" dirty="0"/>
              <a:t>3% female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0552" y="860520"/>
            <a:ext cx="583264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Gender of users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manual annotation for Twitter &amp; blogs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automatic annotation for the rest</a:t>
            </a:r>
          </a:p>
        </p:txBody>
      </p:sp>
    </p:spTree>
    <p:extLst>
      <p:ext uri="{BB962C8B-B14F-4D97-AF65-F5344CB8AC3E}">
        <p14:creationId xmlns:p14="http://schemas.microsoft.com/office/powerpoint/2010/main" val="131288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52" y="0"/>
            <a:ext cx="9906000" cy="836712"/>
          </a:xfrm>
        </p:spPr>
        <p:txBody>
          <a:bodyPr>
            <a:noAutofit/>
          </a:bodyPr>
          <a:lstStyle/>
          <a:p>
            <a:r>
              <a:rPr lang="en-US" sz="3400" b="1" dirty="0"/>
              <a:t>Corporate vs. private users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836712"/>
            <a:ext cx="4597721" cy="291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4036548"/>
            <a:ext cx="4476328" cy="2799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048" y="980728"/>
            <a:ext cx="42545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552" y="-57192"/>
            <a:ext cx="9906000" cy="89390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/>
              <a:t>Region of users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72" y="105273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Region of users on Twitter (Čibej &amp; Ljubešić 2015)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automatic annotation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22% of all users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2% of all tweets</a:t>
            </a:r>
          </a:p>
          <a:p>
            <a:pPr marL="342900" indent="-342900">
              <a:buFont typeface="Arial"/>
              <a:buChar char="•"/>
            </a:pPr>
            <a:r>
              <a:rPr lang="sl-SI" sz="2400" dirty="0"/>
              <a:t>7 regions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31754"/>
              </p:ext>
            </p:extLst>
          </p:nvPr>
        </p:nvGraphicFramePr>
        <p:xfrm>
          <a:off x="272480" y="3068960"/>
          <a:ext cx="67687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Content Placeholder 8" descr="positio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2240" r="4970" b="27744"/>
          <a:stretch/>
        </p:blipFill>
        <p:spPr>
          <a:xfrm>
            <a:off x="3800872" y="1052736"/>
            <a:ext cx="5888802" cy="4077072"/>
          </a:xfrm>
        </p:spPr>
      </p:pic>
    </p:spTree>
    <p:extLst>
      <p:ext uri="{BB962C8B-B14F-4D97-AF65-F5344CB8AC3E}">
        <p14:creationId xmlns:p14="http://schemas.microsoft.com/office/powerpoint/2010/main" val="21874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Text </a:t>
            </a:r>
            <a:r>
              <a:rPr lang="en-US" b="1" dirty="0" err="1"/>
              <a:t>standardness</a:t>
            </a:r>
            <a:endParaRPr lang="en-US" b="1" dirty="0"/>
          </a:p>
        </p:txBody>
      </p:sp>
      <p:pic>
        <p:nvPicPr>
          <p:cNvPr id="4" name="Picture 3" descr="Macintosh HD:Users:oldie:Downloads:janes.stand.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"/>
          <a:stretch/>
        </p:blipFill>
        <p:spPr bwMode="auto">
          <a:xfrm>
            <a:off x="0" y="2475679"/>
            <a:ext cx="5832648" cy="440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298" t="55870" r="15103" b="1051"/>
          <a:stretch/>
        </p:blipFill>
        <p:spPr>
          <a:xfrm>
            <a:off x="3152800" y="908720"/>
            <a:ext cx="7012158" cy="28465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49144" y="580526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l-SI" sz="2400" dirty="0"/>
              <a:t>automatic annotation</a:t>
            </a:r>
          </a:p>
          <a:p>
            <a:pPr algn="r"/>
            <a:r>
              <a:rPr lang="sl-SI" sz="2400" dirty="0"/>
              <a:t>Ljubešić et al. 2015</a:t>
            </a:r>
          </a:p>
        </p:txBody>
      </p:sp>
    </p:spTree>
    <p:extLst>
      <p:ext uri="{BB962C8B-B14F-4D97-AF65-F5344CB8AC3E}">
        <p14:creationId xmlns:p14="http://schemas.microsoft.com/office/powerpoint/2010/main" val="199938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Text </a:t>
            </a:r>
            <a:r>
              <a:rPr lang="en-US" b="1" dirty="0" err="1"/>
              <a:t>standardness</a:t>
            </a:r>
            <a:r>
              <a:rPr lang="en-US" b="1" dirty="0"/>
              <a:t> on Twitter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864913"/>
            <a:ext cx="4464496" cy="299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4" y="873391"/>
            <a:ext cx="4424536" cy="294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3726917"/>
            <a:ext cx="9417496" cy="32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5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58D1A0-54DA-3D4B-BD26-C5AED3E7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6" y="1916832"/>
            <a:ext cx="9906000" cy="36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9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Text sentiment</a:t>
            </a:r>
          </a:p>
        </p:txBody>
      </p:sp>
      <p:pic>
        <p:nvPicPr>
          <p:cNvPr id="5" name="Picture 4" descr="Macintosh HD:Users:oldie:Downloads:janes.senti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"/>
          <a:stretch/>
        </p:blipFill>
        <p:spPr bwMode="auto">
          <a:xfrm>
            <a:off x="344488" y="1196752"/>
            <a:ext cx="7344816" cy="5362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21152" y="5877272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l-SI" sz="2400" dirty="0"/>
              <a:t>automatic annotation</a:t>
            </a:r>
          </a:p>
          <a:p>
            <a:pPr algn="r"/>
            <a:r>
              <a:rPr lang="sl-SI" sz="2400" dirty="0"/>
              <a:t>Smailović 2014</a:t>
            </a:r>
          </a:p>
        </p:txBody>
      </p:sp>
    </p:spTree>
    <p:extLst>
      <p:ext uri="{BB962C8B-B14F-4D97-AF65-F5344CB8AC3E}">
        <p14:creationId xmlns:p14="http://schemas.microsoft.com/office/powerpoint/2010/main" val="3927120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552" y="0"/>
            <a:ext cx="99060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 fontScale="97500"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500" kern="1200">
                <a:solidFill>
                  <a:srgbClr val="A412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Sentiment on Twitter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836712"/>
            <a:ext cx="5184576" cy="3347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907" y="3682130"/>
            <a:ext cx="5039645" cy="32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48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/>
              <a:t>Spelling practices in UGC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quantitative analysis of instances of non-standard spelling found on Slovene Twitter</a:t>
            </a:r>
          </a:p>
          <a:p>
            <a:pPr>
              <a:lnSpc>
                <a:spcPct val="90000"/>
              </a:lnSpc>
            </a:pPr>
            <a:r>
              <a:rPr lang="en-US" dirty="0"/>
              <a:t>on manually normalized, lemmatized and part-of-speech tagged tweets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transformations in non-standard forms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deletions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insertions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replacements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64712-9948-D34D-BEA0-ADB1E203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3177452"/>
            <a:ext cx="8904868" cy="11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2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/>
              <a:t>Spelling practices in UGC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0" y="1052736"/>
            <a:ext cx="7034213" cy="56166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results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most transformations in lexical words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within </a:t>
            </a:r>
            <a:r>
              <a:rPr lang="en-US" sz="2800" dirty="0" err="1"/>
              <a:t>PoS</a:t>
            </a:r>
            <a:r>
              <a:rPr lang="en-US" sz="2800" dirty="0"/>
              <a:t> classes, function words are transformed to a greater extent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deletions are the most common transformation type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mostly take the form of vowel deletions at word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C2B14-3CB4-5C46-825E-A349785E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3" y="3733800"/>
            <a:ext cx="5626100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8B2A1-A4EE-1745-855A-E3A561CFD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93" y="1817960"/>
            <a:ext cx="24638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/>
              <a:t>Comma usage in UGC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15121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/>
              <a:t>comma placement in Slovenian tweet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3000" dirty="0"/>
              <a:t>compliance with standard Slovene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3000" dirty="0"/>
              <a:t>in what circumstances comma placement deviates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C28A1-3049-2346-998C-8D138EE2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2347712"/>
            <a:ext cx="4392487" cy="4342572"/>
          </a:xfrm>
          <a:prstGeom prst="rect">
            <a:avLst/>
          </a:prstGeom>
        </p:spPr>
      </p:pic>
      <p:sp>
        <p:nvSpPr>
          <p:cNvPr id="5" name="Ograda vsebine 2">
            <a:extLst>
              <a:ext uri="{FF2B5EF4-FFF2-40B4-BE49-F238E27FC236}">
                <a16:creationId xmlns:a16="http://schemas.microsoft.com/office/drawing/2014/main" id="{B0EFEFC7-0EA0-B44B-8699-013D5FBFDC76}"/>
              </a:ext>
            </a:extLst>
          </p:cNvPr>
          <p:cNvSpPr txBox="1">
            <a:spLocks/>
          </p:cNvSpPr>
          <p:nvPr/>
        </p:nvSpPr>
        <p:spPr>
          <a:xfrm>
            <a:off x="4664967" y="2984382"/>
            <a:ext cx="5218475" cy="1884778"/>
          </a:xfrm>
          <a:prstGeom prst="rect">
            <a:avLst/>
          </a:prstGeom>
          <a:noFill/>
        </p:spPr>
        <p:txBody>
          <a:bodyPr vert="horz" lIns="107287" tIns="53643" rIns="107287" bIns="53643" rtlCol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Clr>
                <a:srgbClr val="A41227"/>
              </a:buClr>
              <a:buFont typeface="Wingdings" panose="05000000000000000000" pitchFamily="2" charset="2"/>
              <a:buChar char="§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/>
              <a:t>mostly missing</a:t>
            </a:r>
            <a:endParaRPr lang="en-GB" sz="3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000" dirty="0"/>
              <a:t>mostly in subordinate clauses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000" dirty="0"/>
              <a:t>problematic rules for some constructions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0031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/>
              <a:t>UGC vs. spoken Slovene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stereotype: hybrid between spoken &amp; written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analysis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features of written, spoken &amp; CMC discourse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key-word forms in the corpora </a:t>
            </a:r>
            <a:r>
              <a:rPr lang="en-US" sz="3200" dirty="0" err="1"/>
              <a:t>Kres</a:t>
            </a:r>
            <a:r>
              <a:rPr lang="en-US" sz="3200" dirty="0"/>
              <a:t>, </a:t>
            </a:r>
            <a:r>
              <a:rPr lang="en-US" sz="3200" dirty="0" err="1"/>
              <a:t>Gos</a:t>
            </a:r>
            <a:r>
              <a:rPr lang="en-US" sz="3200" dirty="0"/>
              <a:t> &amp; Janes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results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at </a:t>
            </a:r>
            <a:r>
              <a:rPr lang="en-US" sz="3200" dirty="0" err="1"/>
              <a:t>PoS</a:t>
            </a:r>
            <a:r>
              <a:rPr lang="en-US" sz="3200" dirty="0"/>
              <a:t> level CMC is closer to standard written l.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forum posts most written-like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tweets &amp; news comments with positive sentiment least written-like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at lexical level inter-speaker interactive elements that are  typical of spoken discourse</a:t>
            </a:r>
          </a:p>
          <a:p>
            <a:pPr lvl="2">
              <a:spcBef>
                <a:spcPts val="0"/>
              </a:spcBef>
            </a:pPr>
            <a:r>
              <a:rPr lang="en-US" sz="2700" dirty="0"/>
              <a:t>most frequent in tweets &amp; news comments</a:t>
            </a:r>
          </a:p>
        </p:txBody>
      </p:sp>
    </p:spTree>
    <p:extLst>
      <p:ext uri="{BB962C8B-B14F-4D97-AF65-F5344CB8AC3E}">
        <p14:creationId xmlns:p14="http://schemas.microsoft.com/office/powerpoint/2010/main" val="73668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/>
              <a:t>Semantic shifts in UGC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using Twitter to monitor lexicographic novelties</a:t>
            </a:r>
          </a:p>
          <a:p>
            <a:pPr>
              <a:spcBef>
                <a:spcPts val="0"/>
              </a:spcBef>
            </a:pPr>
            <a:r>
              <a:rPr lang="en-US" dirty="0"/>
              <a:t>using distributional modeling of words to compare the target word’s semantic profiles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reference &amp; twitter corpus</a:t>
            </a:r>
          </a:p>
          <a:p>
            <a:pPr>
              <a:spcBef>
                <a:spcPts val="0"/>
              </a:spcBef>
            </a:pPr>
            <a:r>
              <a:rPr lang="en-US" dirty="0"/>
              <a:t>typology of identified semantic shifts</a:t>
            </a:r>
          </a:p>
          <a:p>
            <a:pPr>
              <a:spcBef>
                <a:spcPts val="0"/>
              </a:spcBef>
            </a:pPr>
            <a:r>
              <a:rPr lang="en-US" dirty="0"/>
              <a:t>results: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noise due to pre-processing errors in both corpora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semantic shifts triggered by daily events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semantic shifts due to informal communication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00496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/>
              <a:t>Semantic shifts in UGC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9D7F5-85CC-DD48-9DCB-E1521EF8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" y="761095"/>
            <a:ext cx="5524500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D2D8F2-B14D-1248-9207-56668796E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52" y="3306476"/>
            <a:ext cx="55245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8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/>
              <a:t>Code-switching in UGC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16525" y="2192472"/>
            <a:ext cx="9361040" cy="4332872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lang="en-US" dirty="0"/>
              <a:t>5-level annotation scheme</a:t>
            </a:r>
          </a:p>
          <a:p>
            <a:pPr lvl="1">
              <a:lnSpc>
                <a:spcPts val="3300"/>
              </a:lnSpc>
              <a:spcBef>
                <a:spcPts val="0"/>
              </a:spcBef>
            </a:pPr>
            <a:r>
              <a:rPr lang="en-US" dirty="0"/>
              <a:t>language and type of CS</a:t>
            </a:r>
          </a:p>
          <a:p>
            <a:pPr lvl="1">
              <a:lnSpc>
                <a:spcPts val="3300"/>
              </a:lnSpc>
              <a:spcBef>
                <a:spcPts val="0"/>
              </a:spcBef>
            </a:pPr>
            <a:r>
              <a:rPr lang="en-US" dirty="0"/>
              <a:t>orthographic and morphologic assimilation of code-switches</a:t>
            </a:r>
          </a:p>
          <a:p>
            <a:pPr lvl="1">
              <a:lnSpc>
                <a:spcPts val="3300"/>
              </a:lnSpc>
              <a:spcBef>
                <a:spcPts val="0"/>
              </a:spcBef>
            </a:pPr>
            <a:r>
              <a:rPr lang="en-US" dirty="0"/>
              <a:t>part of speech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3327F-54EF-004C-94C5-3BA6C69F0C1E}"/>
              </a:ext>
            </a:extLst>
          </p:cNvPr>
          <p:cNvSpPr/>
          <p:nvPr/>
        </p:nvSpPr>
        <p:spPr>
          <a:xfrm>
            <a:off x="734591" y="1082544"/>
            <a:ext cx="852490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uf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luck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velvet </a:t>
            </a:r>
            <a:r>
              <a:rPr lang="en-US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kapkejke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jedla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biskvit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pofarban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rdeč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ne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štekam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hajpa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razn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tega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pretty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91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/>
              <a:t>Code-switching in UGC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8032" y="1082544"/>
            <a:ext cx="9361040" cy="5442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quantitative analysis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CS is not a rare phenomenon</a:t>
            </a:r>
          </a:p>
          <a:p>
            <a:pPr lvl="1">
              <a:spcBef>
                <a:spcPts val="0"/>
              </a:spcBef>
            </a:pPr>
            <a:r>
              <a:rPr lang="en-US" sz="2400" dirty="0" err="1"/>
              <a:t>intrasentential</a:t>
            </a:r>
            <a:r>
              <a:rPr lang="en-US" sz="2400" dirty="0"/>
              <a:t> CS is more common, 50% of single-word switches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closed-class words also appear as code-switches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English clearly dominates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most code-switches keep the orthographic and morphologic features of the source language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qualitative analysis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CS fulfils various discourse functions: referential, expressive, phatic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CS semantic fields: pop culture (TV shows, sport, food, Twitter)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CS phraseology: many idiomatic expressions, phrasal verbs, collocations , proverbs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364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d430dc3b5e7715d0d74c10ece145f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-828"/>
          <a:stretch/>
        </p:blipFill>
        <p:spPr>
          <a:xfrm>
            <a:off x="3008784" y="1340768"/>
            <a:ext cx="3888432" cy="5239625"/>
          </a:xfrm>
        </p:spPr>
      </p:pic>
    </p:spTree>
    <p:extLst>
      <p:ext uri="{BB962C8B-B14F-4D97-AF65-F5344CB8AC3E}">
        <p14:creationId xmlns:p14="http://schemas.microsoft.com/office/powerpoint/2010/main" val="574192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2" y="-27384"/>
            <a:ext cx="9906000" cy="1109928"/>
          </a:xfrm>
        </p:spPr>
        <p:txBody>
          <a:bodyPr/>
          <a:lstStyle/>
          <a:p>
            <a:r>
              <a:rPr lang="sl-SI" b="1" dirty="0"/>
              <a:t>Corpus processing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2481" y="1052736"/>
            <a:ext cx="9361040" cy="56166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Sentence segmentation &amp; tokenization </a:t>
            </a:r>
            <a:r>
              <a:rPr lang="sl-SI" sz="2000" dirty="0"/>
              <a:t>(Ljubešić in Erjavec 2016)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sl-SI" sz="1800" dirty="0"/>
              <a:t>combination of classic &amp; optional regex rules for non-standard language</a:t>
            </a:r>
          </a:p>
          <a:p>
            <a:pPr lvl="1">
              <a:lnSpc>
                <a:spcPct val="90000"/>
              </a:lnSpc>
            </a:pPr>
            <a:r>
              <a:rPr lang="sl-SI" sz="1800" dirty="0"/>
              <a:t>evaluation: T - very good (99.2%), S - room for improvement (86.3%)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err="1"/>
              <a:t>Rediacritization</a:t>
            </a:r>
            <a:r>
              <a:rPr lang="en-GB" sz="2000" dirty="0"/>
              <a:t> </a:t>
            </a:r>
            <a:r>
              <a:rPr lang="sl-SI" sz="2000" dirty="0"/>
              <a:t>(Ljubešić in dr. 2016)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sl-SI" sz="1800" i="1" dirty="0"/>
              <a:t>Problem je resen.</a:t>
            </a:r>
          </a:p>
          <a:p>
            <a:pPr lvl="1">
              <a:lnSpc>
                <a:spcPct val="90000"/>
              </a:lnSpc>
            </a:pPr>
            <a:r>
              <a:rPr lang="sl-SI" sz="1800" dirty="0"/>
              <a:t>translation model + language model</a:t>
            </a:r>
          </a:p>
          <a:p>
            <a:pPr lvl="1">
              <a:lnSpc>
                <a:spcPct val="90000"/>
              </a:lnSpc>
            </a:pPr>
            <a:r>
              <a:rPr lang="sl-SI" sz="1800" dirty="0"/>
              <a:t>evaluation: Wikipedia 99.62%, tweets 99.12%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Normalization</a:t>
            </a:r>
          </a:p>
          <a:p>
            <a:pPr lvl="1">
              <a:lnSpc>
                <a:spcPct val="90000"/>
              </a:lnSpc>
            </a:pPr>
            <a:r>
              <a:rPr lang="sl-SI" sz="1800" i="1" dirty="0"/>
              <a:t>jest, jst, jas, js </a:t>
            </a:r>
            <a:r>
              <a:rPr lang="sl-SI" sz="1800" dirty="0"/>
              <a:t>-&gt; </a:t>
            </a:r>
            <a:r>
              <a:rPr lang="sl-SI" sz="1800" i="1" dirty="0"/>
              <a:t>jaz</a:t>
            </a:r>
          </a:p>
          <a:p>
            <a:pPr lvl="1">
              <a:lnSpc>
                <a:spcPct val="90000"/>
              </a:lnSpc>
            </a:pPr>
            <a:r>
              <a:rPr lang="sl-SI" sz="1800" dirty="0"/>
              <a:t>character-based machine translation</a:t>
            </a:r>
          </a:p>
          <a:p>
            <a:pPr lvl="1">
              <a:lnSpc>
                <a:spcPct val="90000"/>
              </a:lnSpc>
            </a:pPr>
            <a:r>
              <a:rPr lang="sl-SI" sz="1800" dirty="0"/>
              <a:t>manually annotated training set: 4.000 tweets, 100.000 words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MSD tagging &amp; lemmatization </a:t>
            </a:r>
            <a:r>
              <a:rPr lang="sl-SI" sz="2000" dirty="0"/>
              <a:t>(Ljubešić in Erjavec 2016)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sl-SI" sz="1800" dirty="0"/>
              <a:t>new tags for CMC-specific elements (e-mails, URLs, emoji, hashtags, mentions)</a:t>
            </a:r>
          </a:p>
          <a:p>
            <a:pPr lvl="1">
              <a:lnSpc>
                <a:spcPct val="90000"/>
              </a:lnSpc>
            </a:pPr>
            <a:r>
              <a:rPr lang="sl-SI" sz="1800" dirty="0"/>
              <a:t>conditional random fields &amp; lexicon used as a feature</a:t>
            </a:r>
          </a:p>
          <a:p>
            <a:pPr lvl="1">
              <a:lnSpc>
                <a:spcPct val="90000"/>
              </a:lnSpc>
            </a:pPr>
            <a:r>
              <a:rPr lang="sl-SI" sz="1800" dirty="0"/>
              <a:t>evaluation: 94.3%, error reduction 25%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Encoding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bespoke XML for metadata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annotated text in TEI P5</a:t>
            </a:r>
          </a:p>
        </p:txBody>
      </p:sp>
    </p:spTree>
    <p:extLst>
      <p:ext uri="{BB962C8B-B14F-4D97-AF65-F5344CB8AC3E}">
        <p14:creationId xmlns:p14="http://schemas.microsoft.com/office/powerpoint/2010/main" val="296645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108"/>
            <a:ext cx="9906000" cy="1109928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Manual annotation</a:t>
            </a:r>
            <a:br>
              <a:rPr lang="sl-SI" b="1" dirty="0"/>
            </a:br>
            <a:r>
              <a:rPr lang="sl-SI" b="1" dirty="0"/>
              <a:t>of the Janes reference corpus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052736"/>
            <a:ext cx="8856984" cy="2808311"/>
          </a:xfrm>
        </p:spPr>
        <p:txBody>
          <a:bodyPr>
            <a:normAutofit fontScale="92500" lnSpcReduction="20000"/>
          </a:bodyPr>
          <a:lstStyle/>
          <a:p>
            <a:r>
              <a:rPr lang="sl-SI" sz="2400" dirty="0"/>
              <a:t>Goals</a:t>
            </a:r>
          </a:p>
          <a:p>
            <a:pPr marL="1050783" lvl="1" indent="-514350">
              <a:buFont typeface="+mj-lt"/>
              <a:buAutoNum type="arabicPeriod"/>
            </a:pPr>
            <a:r>
              <a:rPr lang="sl-SI" sz="2400" dirty="0"/>
              <a:t>tokenization &amp; sentence splitting</a:t>
            </a:r>
          </a:p>
          <a:p>
            <a:pPr marL="1050783" lvl="1" indent="-514350">
              <a:buFont typeface="+mj-lt"/>
              <a:buAutoNum type="arabicPeriod"/>
            </a:pPr>
            <a:r>
              <a:rPr lang="sl-SI" sz="2400" dirty="0"/>
              <a:t>standardization</a:t>
            </a:r>
          </a:p>
          <a:p>
            <a:pPr marL="1050783" lvl="1" indent="-514350">
              <a:buFont typeface="+mj-lt"/>
              <a:buAutoNum type="arabicPeriod"/>
            </a:pPr>
            <a:r>
              <a:rPr lang="sl-SI" sz="2400" dirty="0"/>
              <a:t>POS-tagging &amp; lemmatization</a:t>
            </a:r>
          </a:p>
          <a:p>
            <a:r>
              <a:rPr lang="sl-SI" sz="2400" dirty="0"/>
              <a:t>WebAnno</a:t>
            </a:r>
          </a:p>
          <a:p>
            <a:pPr lvl="1"/>
            <a:r>
              <a:rPr lang="sl-SI" sz="2200" dirty="0"/>
              <a:t>Annotation guidelines</a:t>
            </a:r>
          </a:p>
          <a:p>
            <a:pPr lvl="1"/>
            <a:r>
              <a:rPr lang="sl-SI" sz="2200" dirty="0"/>
              <a:t>Annotator training</a:t>
            </a:r>
          </a:p>
          <a:p>
            <a:pPr lvl="1"/>
            <a:r>
              <a:rPr lang="sl-SI" sz="2200" dirty="0"/>
              <a:t>Curation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52" y="3699605"/>
            <a:ext cx="10009112" cy="585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8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5400" b="1" dirty="0"/>
              <a:t>http://nl.ijs.si/janes/</a:t>
            </a:r>
            <a:endParaRPr lang="en-US" sz="5400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tenks</a:t>
            </a:r>
            <a:r>
              <a:rPr lang="en-US" sz="4800" dirty="0"/>
              <a:t> </a:t>
            </a:r>
            <a:r>
              <a:rPr lang="en-US" sz="4800" dirty="0">
                <a:sym typeface="Wingdings"/>
              </a:rPr>
              <a:t>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8497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795"/>
            <a:ext cx="9906000" cy="60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rcle-lace-ornament-round-ornamental-pattern-vector-3104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060316"/>
            <a:ext cx="5328592" cy="5609044"/>
          </a:xfrm>
          <a:prstGeom prst="rect">
            <a:avLst/>
          </a:prstGeom>
        </p:spPr>
      </p:pic>
      <p:pic>
        <p:nvPicPr>
          <p:cNvPr id="13" name="Picture 12" descr="circle-lace-ornament-round-ornamental-pattern-vector-3104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1556792"/>
            <a:ext cx="1710190" cy="1800200"/>
          </a:xfrm>
          <a:prstGeom prst="rect">
            <a:avLst/>
          </a:prstGeom>
        </p:spPr>
      </p:pic>
      <p:pic>
        <p:nvPicPr>
          <p:cNvPr id="15" name="Picture 14" descr="circle-lace-ornament-round-ornamental-pattern-vector-310403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5" t="17228" r="15344" b="59225"/>
          <a:stretch/>
        </p:blipFill>
        <p:spPr>
          <a:xfrm>
            <a:off x="7473280" y="4437112"/>
            <a:ext cx="152564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1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158" y="-57192"/>
            <a:ext cx="9906000" cy="1109928"/>
          </a:xfrm>
        </p:spPr>
        <p:txBody>
          <a:bodyPr/>
          <a:lstStyle/>
          <a:p>
            <a:r>
              <a:rPr lang="en-GB" b="1" dirty="0"/>
              <a:t>Research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3" y="980728"/>
            <a:ext cx="9577064" cy="5544616"/>
          </a:xfrm>
        </p:spPr>
        <p:txBody>
          <a:bodyPr numCol="2">
            <a:no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The JANES project</a:t>
            </a:r>
          </a:p>
          <a:p>
            <a:pPr marL="822183" lvl="1" indent="-285750"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national basic research project</a:t>
            </a:r>
          </a:p>
          <a:p>
            <a:pPr marL="822183" lvl="1" indent="-285750">
              <a:lnSpc>
                <a:spcPct val="90000"/>
              </a:lnSpc>
              <a:buFont typeface="Arial"/>
              <a:buChar char="•"/>
            </a:pPr>
            <a:r>
              <a:rPr lang="sl-SI" sz="1800" dirty="0"/>
              <a:t>3 yr, </a:t>
            </a:r>
            <a:r>
              <a:rPr lang="en-US" sz="1800" dirty="0"/>
              <a:t>2014-201</a:t>
            </a:r>
            <a:r>
              <a:rPr lang="sl-SI" sz="1800" dirty="0"/>
              <a:t>7</a:t>
            </a:r>
          </a:p>
          <a:p>
            <a:pPr marL="822183" lvl="1" indent="-285750">
              <a:lnSpc>
                <a:spcPct val="90000"/>
              </a:lnSpc>
              <a:buFont typeface="Arial"/>
              <a:buChar char="•"/>
            </a:pPr>
            <a:r>
              <a:rPr lang="sl-SI" sz="1800" dirty="0"/>
              <a:t>2 institutions, 8 team members</a:t>
            </a:r>
            <a:endParaRPr lang="en-US" sz="1800" dirty="0"/>
          </a:p>
          <a:p>
            <a:pPr marL="822183" lvl="1" indent="-285750">
              <a:lnSpc>
                <a:spcPct val="90000"/>
              </a:lnSpc>
              <a:buFont typeface="Arial"/>
              <a:buChar char="•"/>
            </a:pPr>
            <a:r>
              <a:rPr lang="en-US" sz="1800" dirty="0">
                <a:hlinkClick r:id="rId2"/>
              </a:rPr>
              <a:t>http://nl.ijs.si/janes</a:t>
            </a:r>
            <a:endParaRPr lang="en-GB" sz="2500" dirty="0"/>
          </a:p>
          <a:p>
            <a:pPr>
              <a:lnSpc>
                <a:spcPct val="90000"/>
              </a:lnSpc>
            </a:pPr>
            <a:r>
              <a:rPr lang="en-GB" sz="2800" dirty="0">
                <a:latin typeface="+mj-lt"/>
                <a:ea typeface="+mj-ea"/>
                <a:cs typeface="+mj-cs"/>
              </a:rPr>
              <a:t>WP1: Corpus construction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WP2: Linguistic analysis</a:t>
            </a:r>
          </a:p>
          <a:p>
            <a:pPr lvl="1">
              <a:lnSpc>
                <a:spcPct val="90000"/>
              </a:lnSpc>
            </a:pPr>
            <a:r>
              <a:rPr lang="en-GB" sz="2300" dirty="0"/>
              <a:t>Task 1: vs. standard Slovene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orthography (spelling, capitalization, punctuation)</a:t>
            </a:r>
          </a:p>
          <a:p>
            <a:pPr lvl="2">
              <a:lnSpc>
                <a:spcPct val="90000"/>
              </a:lnSpc>
            </a:pPr>
            <a:r>
              <a:rPr lang="en-GB" sz="1900" dirty="0"/>
              <a:t>regional variation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/>
              <a:t>shortening strategies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syntax</a:t>
            </a:r>
          </a:p>
          <a:p>
            <a:pPr lvl="1">
              <a:lnSpc>
                <a:spcPct val="90000"/>
              </a:lnSpc>
            </a:pPr>
            <a:r>
              <a:rPr lang="en-GB" sz="2300" dirty="0"/>
              <a:t>Task 2: vs. spoken Slovene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discourse markers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interactive elements</a:t>
            </a:r>
          </a:p>
          <a:p>
            <a:pPr lvl="1">
              <a:lnSpc>
                <a:spcPct val="90000"/>
              </a:lnSpc>
            </a:pPr>
            <a:r>
              <a:rPr lang="en-GB" sz="2300" dirty="0"/>
              <a:t>Task 3: collocations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new collocations of old words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collocations of new words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dictionary of </a:t>
            </a:r>
            <a:r>
              <a:rPr lang="en-GB" sz="1800" dirty="0" err="1"/>
              <a:t>Twitterese</a:t>
            </a:r>
            <a:endParaRPr lang="en-GB" sz="1800" dirty="0"/>
          </a:p>
          <a:p>
            <a:pPr lvl="1">
              <a:lnSpc>
                <a:spcPct val="90000"/>
              </a:lnSpc>
            </a:pPr>
            <a:r>
              <a:rPr lang="en-GB" sz="2300" dirty="0"/>
              <a:t>Task 4: terminology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specialisation level &amp; density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nonstandard elements in terminology</a:t>
            </a:r>
          </a:p>
          <a:p>
            <a:pPr lvl="1">
              <a:lnSpc>
                <a:spcPct val="90000"/>
              </a:lnSpc>
            </a:pPr>
            <a:r>
              <a:rPr lang="en-GB" sz="2300" dirty="0"/>
              <a:t>Task 5: semantic shifts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sense expansion/narrowing/shifting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amelioration/pejoration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neologisms</a:t>
            </a:r>
          </a:p>
          <a:p>
            <a:pPr lvl="1">
              <a:lnSpc>
                <a:spcPct val="90000"/>
              </a:lnSpc>
            </a:pPr>
            <a:r>
              <a:rPr lang="en-GB" sz="2300" dirty="0"/>
              <a:t>Task 6: offensive language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refugee crisis</a:t>
            </a:r>
          </a:p>
          <a:p>
            <a:pPr lvl="2">
              <a:lnSpc>
                <a:spcPct val="90000"/>
              </a:lnSpc>
            </a:pPr>
            <a:r>
              <a:rPr lang="en-GB" sz="1800" dirty="0"/>
              <a:t>gay marriage</a:t>
            </a:r>
            <a:endParaRPr lang="en-GB" sz="2500" dirty="0"/>
          </a:p>
          <a:p>
            <a:pPr>
              <a:lnSpc>
                <a:spcPct val="90000"/>
              </a:lnSpc>
            </a:pPr>
            <a:r>
              <a:rPr lang="en-GB" sz="2800" dirty="0"/>
              <a:t>WP3: NLP tools</a:t>
            </a:r>
          </a:p>
        </p:txBody>
      </p:sp>
    </p:spTree>
    <p:extLst>
      <p:ext uri="{BB962C8B-B14F-4D97-AF65-F5344CB8AC3E}">
        <p14:creationId xmlns:p14="http://schemas.microsoft.com/office/powerpoint/2010/main" val="38526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568" y="0"/>
            <a:ext cx="9906000" cy="1109928"/>
          </a:xfrm>
        </p:spPr>
        <p:txBody>
          <a:bodyPr/>
          <a:lstStyle/>
          <a:p>
            <a:r>
              <a:rPr lang="en-US" b="1" dirty="0"/>
              <a:t>Tweets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1" b="-38642"/>
          <a:stretch/>
        </p:blipFill>
        <p:spPr>
          <a:xfrm>
            <a:off x="1280592" y="4365104"/>
            <a:ext cx="8568952" cy="3363675"/>
          </a:xfrm>
        </p:spPr>
      </p:pic>
      <p:sp>
        <p:nvSpPr>
          <p:cNvPr id="5" name="Rectangle 4"/>
          <p:cNvSpPr/>
          <p:nvPr/>
        </p:nvSpPr>
        <p:spPr>
          <a:xfrm>
            <a:off x="416496" y="1196752"/>
            <a:ext cx="921702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TweetCat (Ljubešić et al. 2014)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Slovene-specific seed words -&gt; Slovene users -&gt; their network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sl-SI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sl-SI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sl-SI" sz="2400" dirty="0"/>
          </a:p>
          <a:p>
            <a:pPr>
              <a:lnSpc>
                <a:spcPct val="90000"/>
              </a:lnSpc>
            </a:pPr>
            <a:endParaRPr lang="sl-SI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metadata: username, time stamp, no. of retweets &amp; favourites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6AE950-B989-4D48-AFD2-B59BA8D681D6}"/>
              </a:ext>
            </a:extLst>
          </p:cNvPr>
          <p:cNvSpPr/>
          <p:nvPr/>
        </p:nvSpPr>
        <p:spPr>
          <a:xfrm>
            <a:off x="848544" y="2110848"/>
            <a:ext cx="4953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i="1" dirty="0"/>
              <a:t>še, kaj, že, če, ampak, mogoče, jutri, zdaj, vendar, kje, oziroma, tudi, sploh, spet, všeč, ravnokar, končno, kdaj, preveč </a:t>
            </a:r>
            <a:r>
              <a:rPr lang="sl-SI" sz="2000" dirty="0"/>
              <a:t>&amp; </a:t>
            </a:r>
            <a:r>
              <a:rPr lang="sl-SI" sz="2000" i="1" dirty="0"/>
              <a:t>očitno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63734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089" y="0"/>
            <a:ext cx="9906000" cy="1109928"/>
          </a:xfrm>
        </p:spPr>
        <p:txBody>
          <a:bodyPr/>
          <a:lstStyle/>
          <a:p>
            <a:r>
              <a:rPr lang="en-US" b="1" dirty="0"/>
              <a:t>Forums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8" t="1809" r="960" b="-1780"/>
          <a:stretch/>
        </p:blipFill>
        <p:spPr>
          <a:xfrm>
            <a:off x="859856" y="3480659"/>
            <a:ext cx="9023684" cy="3342105"/>
          </a:xfrm>
        </p:spPr>
      </p:pic>
      <p:sp>
        <p:nvSpPr>
          <p:cNvPr id="5" name="Rectangle 4"/>
          <p:cNvSpPr/>
          <p:nvPr/>
        </p:nvSpPr>
        <p:spPr>
          <a:xfrm>
            <a:off x="344488" y="1268760"/>
            <a:ext cx="9217024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3 forums: med.over.net, avtomobilizem.com, kvarkadabra.net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customized extractors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metadata: topic, post URL, post time stamp, username, post id</a:t>
            </a:r>
          </a:p>
        </p:txBody>
      </p:sp>
    </p:spTree>
    <p:extLst>
      <p:ext uri="{BB962C8B-B14F-4D97-AF65-F5344CB8AC3E}">
        <p14:creationId xmlns:p14="http://schemas.microsoft.com/office/powerpoint/2010/main" val="337788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568" y="0"/>
            <a:ext cx="9906000" cy="1109928"/>
          </a:xfrm>
        </p:spPr>
        <p:txBody>
          <a:bodyPr/>
          <a:lstStyle/>
          <a:p>
            <a:r>
              <a:rPr lang="en-US" b="1" dirty="0"/>
              <a:t>News &amp; news comments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05" t="7739" r="1305" b="571"/>
          <a:stretch/>
        </p:blipFill>
        <p:spPr>
          <a:xfrm>
            <a:off x="1678789" y="4869493"/>
            <a:ext cx="8192290" cy="1972435"/>
          </a:xfrm>
        </p:spPr>
      </p:pic>
      <p:sp>
        <p:nvSpPr>
          <p:cNvPr id="5" name="Rectangle 4"/>
          <p:cNvSpPr/>
          <p:nvPr/>
        </p:nvSpPr>
        <p:spPr>
          <a:xfrm>
            <a:off x="416496" y="1124744"/>
            <a:ext cx="9217024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3 news portals: RTV Slo, Mladina, Reporter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customized extractors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sl-SI" sz="2400" dirty="0"/>
              <a:t>metadata: article url, article id, username, post time stamp, post 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2792106"/>
            <a:ext cx="7560840" cy="27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95974"/>
      </p:ext>
    </p:extLst>
  </p:cSld>
  <p:clrMapOvr>
    <a:masterClrMapping/>
  </p:clrMapOvr>
</p:sld>
</file>

<file path=ppt/theme/theme1.xml><?xml version="1.0" encoding="utf-8"?>
<a:theme xmlns:a="http://schemas.openxmlformats.org/drawingml/2006/main" name="JANES A4 landscape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JANES A4 landscape</Template>
  <TotalTime>9057</TotalTime>
  <Words>1000</Words>
  <Application>Microsoft Macintosh PowerPoint</Application>
  <PresentationFormat>A4 Paper (210x297 mm)</PresentationFormat>
  <Paragraphs>185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JANES A4 landscape</vt:lpstr>
      <vt:lpstr>The JANES corpus of Slovene user-generated content </vt:lpstr>
      <vt:lpstr>PowerPoint Presentation</vt:lpstr>
      <vt:lpstr>PowerPoint Presentation</vt:lpstr>
      <vt:lpstr>PowerPoint Presentation</vt:lpstr>
      <vt:lpstr>PowerPoint Presentation</vt:lpstr>
      <vt:lpstr>Research goals</vt:lpstr>
      <vt:lpstr>Tweets</vt:lpstr>
      <vt:lpstr>Forums</vt:lpstr>
      <vt:lpstr>News &amp; news comments</vt:lpstr>
      <vt:lpstr>Blog posts &amp; blog comments</vt:lpstr>
      <vt:lpstr>Wikipedia talk &amp; user pages</vt:lpstr>
      <vt:lpstr>Janes in numbers</vt:lpstr>
      <vt:lpstr>PowerPoint Presentation</vt:lpstr>
      <vt:lpstr>PowerPoint Presentation</vt:lpstr>
      <vt:lpstr>Types of users</vt:lpstr>
      <vt:lpstr>Corporate vs. private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practices in UGC</vt:lpstr>
      <vt:lpstr>Spelling practices in UGC</vt:lpstr>
      <vt:lpstr>Comma usage in UGC</vt:lpstr>
      <vt:lpstr>UGC vs. spoken Slovene</vt:lpstr>
      <vt:lpstr>Semantic shifts in UGC</vt:lpstr>
      <vt:lpstr>Semantic shifts in UGC</vt:lpstr>
      <vt:lpstr>Code-switching in UGC</vt:lpstr>
      <vt:lpstr>Code-switching in UGC</vt:lpstr>
      <vt:lpstr>Corpus processing</vt:lpstr>
      <vt:lpstr>Manual annotation of the Janes reference corpus</vt:lpstr>
      <vt:lpstr>http://nl.ijs.si/janes/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Janes: metode, orodja in viri za nestandardno pisno spletno slovenščino</dc:title>
  <dc:creator>Zwitter Vitez, Ana</dc:creator>
  <cp:lastModifiedBy>Microsoft Office User</cp:lastModifiedBy>
  <cp:revision>354</cp:revision>
  <dcterms:created xsi:type="dcterms:W3CDTF">2014-09-19T10:20:25Z</dcterms:created>
  <dcterms:modified xsi:type="dcterms:W3CDTF">2018-09-27T12:28:16Z</dcterms:modified>
</cp:coreProperties>
</file>