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75" r:id="rId7"/>
    <p:sldId id="262" r:id="rId8"/>
    <p:sldId id="263" r:id="rId9"/>
    <p:sldId id="269" r:id="rId10"/>
    <p:sldId id="264" r:id="rId11"/>
    <p:sldId id="265" r:id="rId12"/>
    <p:sldId id="270" r:id="rId13"/>
    <p:sldId id="271" r:id="rId14"/>
    <p:sldId id="276" r:id="rId15"/>
    <p:sldId id="267" r:id="rId16"/>
    <p:sldId id="274" r:id="rId17"/>
    <p:sldId id="268" r:id="rId18"/>
    <p:sldId id="266" r:id="rId19"/>
    <p:sldId id="277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18A41D-F809-4F9C-9CB6-FA8591BD6461}">
          <p14:sldIdLst>
            <p14:sldId id="256"/>
            <p14:sldId id="257"/>
            <p14:sldId id="259"/>
            <p14:sldId id="260"/>
            <p14:sldId id="261"/>
            <p14:sldId id="275"/>
            <p14:sldId id="262"/>
            <p14:sldId id="263"/>
            <p14:sldId id="269"/>
            <p14:sldId id="264"/>
            <p14:sldId id="265"/>
            <p14:sldId id="270"/>
            <p14:sldId id="271"/>
            <p14:sldId id="276"/>
          </p14:sldIdLst>
        </p14:section>
        <p14:section name="Untitled Section" id="{6BEBF186-7B70-401F-B7C9-D8E22D2E2D27}">
          <p14:sldIdLst>
            <p14:sldId id="267"/>
            <p14:sldId id="274"/>
            <p14:sldId id="268"/>
            <p14:sldId id="266"/>
            <p14:sldId id="277"/>
            <p14:sldId id="272"/>
          </p14:sldIdLst>
        </p14:section>
        <p14:section name="Untitled Section" id="{956D4022-074D-442D-9638-31DB27FB459C}">
          <p14:sldIdLst/>
        </p14:section>
        <p14:section name="Untitled Section" id="{B785EE10-0CDB-4098-9F3D-FCE9DF0F58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7" autoAdjust="0"/>
    <p:restoredTop sz="86387" autoAdjust="0"/>
  </p:normalViewPr>
  <p:slideViewPr>
    <p:cSldViewPr>
      <p:cViewPr varScale="1">
        <p:scale>
          <a:sx n="71" d="100"/>
          <a:sy n="71" d="100"/>
        </p:scale>
        <p:origin x="4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3B387-EBBE-4D13-BFD7-B5454E122328}" type="datetimeFigureOut">
              <a:rPr lang="sl-SI" smtClean="0"/>
              <a:t>5.4.2017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FD4E-B843-45CC-B18B-DAC694E95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51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D2E0-7F6C-4A14-BBE6-E145742C8CCF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18288"/>
            <a:ext cx="2667000" cy="329184"/>
          </a:xfrm>
        </p:spPr>
        <p:txBody>
          <a:bodyPr/>
          <a:lstStyle/>
          <a:p>
            <a:r>
              <a:rPr lang="sl-SI" dirty="0" smtClean="0"/>
              <a:t>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A240-90A8-4EBC-AA61-4CFFA702AB47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BCFD-AFCE-40B7-BA1A-5DDAEA7F68F9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9E3F-527B-4316-AE8F-DAC384C5356E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18288"/>
            <a:ext cx="2819400" cy="329184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D3D-2C0E-4163-B350-2C1E5B012DDB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A8F1-42B1-429B-837D-696321C8903E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FEF6-B932-474C-A87A-9E6F93D043EB}" type="datetime1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236-B5DC-4A8E-B941-28E57782697F}" type="datetime1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2AC5-46EC-4DA7-A36C-1693E3249546}" type="datetime1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6E4-4583-47B3-98B3-390847A0633B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EBE7-69A7-43FB-AB1C-AABBFC775E54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C3F1B1-3271-4320-8D17-D9C8278E30B6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18288"/>
            <a:ext cx="2743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l-SI" dirty="0" smtClean="0"/>
              <a:t>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nl.ijs.si/et/teach/mps17-hl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3622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Tomaž Erjavec</a:t>
            </a:r>
          </a:p>
          <a:p>
            <a:pPr algn="ctr"/>
            <a:r>
              <a:rPr lang="en-GB" sz="2000" dirty="0" smtClean="0"/>
              <a:t>Dept. Of Knowledge Technologies</a:t>
            </a:r>
          </a:p>
          <a:p>
            <a:pPr algn="ctr"/>
            <a:r>
              <a:rPr lang="en-GB" sz="2000" dirty="0" smtClean="0"/>
              <a:t>Jožef Stefan Institute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/>
              <a:t>CLARIN:</a:t>
            </a:r>
          </a:p>
          <a:p>
            <a:pPr algn="ctr"/>
            <a:r>
              <a:rPr lang="en-GB" sz="3600" dirty="0"/>
              <a:t>European Research Infrastructure for Language Resources and </a:t>
            </a:r>
            <a:r>
              <a:rPr lang="en-GB" sz="3600" dirty="0" smtClean="0"/>
              <a:t>Technology</a:t>
            </a:r>
            <a:endParaRPr lang="en-GB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5562600"/>
            <a:ext cx="7620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400" dirty="0" smtClean="0"/>
              <a:t>Language </a:t>
            </a:r>
            <a:r>
              <a:rPr lang="sl-SI" sz="1400" dirty="0" smtClean="0"/>
              <a:t>Technologies</a:t>
            </a:r>
          </a:p>
          <a:p>
            <a:pPr algn="ctr"/>
            <a:r>
              <a:rPr lang="sl-SI" sz="1400" dirty="0">
                <a:hlinkClick r:id="rId2"/>
              </a:rPr>
              <a:t>http://nl.ijs.si/et/teach/mps17-hlt</a:t>
            </a:r>
            <a:r>
              <a:rPr lang="sl-SI" sz="1400" dirty="0" smtClean="0">
                <a:hlinkClick r:id="rId2"/>
              </a:rPr>
              <a:t>/</a:t>
            </a:r>
            <a:r>
              <a:rPr lang="sl-SI" sz="1400" dirty="0" smtClean="0"/>
              <a:t> </a:t>
            </a:r>
            <a:endParaRPr lang="sl-SI" sz="1400" dirty="0" smtClean="0"/>
          </a:p>
          <a:p>
            <a:pPr algn="ctr"/>
            <a:r>
              <a:rPr lang="sl-SI" sz="1400" dirty="0" smtClean="0"/>
              <a:t>MPŠ, </a:t>
            </a:r>
            <a:r>
              <a:rPr lang="sl-SI" sz="1400" dirty="0"/>
              <a:t>5</a:t>
            </a:r>
            <a:r>
              <a:rPr lang="sl-SI" sz="1400" dirty="0" smtClean="0"/>
              <a:t>. </a:t>
            </a:r>
            <a:r>
              <a:rPr lang="sl-SI" sz="1400" dirty="0"/>
              <a:t>4</a:t>
            </a:r>
            <a:r>
              <a:rPr lang="sl-SI" sz="1400" dirty="0" smtClean="0"/>
              <a:t>.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939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Established end of 2013, JSI coordinator</a:t>
            </a:r>
          </a:p>
          <a:p>
            <a:r>
              <a:rPr lang="en-GB" dirty="0" smtClean="0"/>
              <a:t>Organised as a consortium of 12 partners:</a:t>
            </a:r>
            <a:br>
              <a:rPr lang="en-GB" dirty="0" smtClean="0"/>
            </a:br>
            <a:r>
              <a:rPr lang="en-GB" sz="2000" dirty="0" smtClean="0"/>
              <a:t>4x university, 3x research institute, 3x society, 2x company</a:t>
            </a:r>
          </a:p>
          <a:p>
            <a:r>
              <a:rPr lang="en-GB" dirty="0" err="1" smtClean="0"/>
              <a:t>Suppors</a:t>
            </a:r>
            <a:r>
              <a:rPr lang="en-GB" dirty="0" smtClean="0"/>
              <a:t> events: CMC 2016, JTDH 2016, ..</a:t>
            </a:r>
          </a:p>
          <a:p>
            <a:r>
              <a:rPr lang="en-GB" dirty="0" smtClean="0"/>
              <a:t>Repository:</a:t>
            </a:r>
          </a:p>
          <a:p>
            <a:pPr lvl="1"/>
            <a:r>
              <a:rPr lang="en-GB" b="1" dirty="0" smtClean="0"/>
              <a:t>Language resources</a:t>
            </a:r>
          </a:p>
          <a:p>
            <a:pPr lvl="1"/>
            <a:r>
              <a:rPr lang="en-GB" dirty="0" smtClean="0"/>
              <a:t>(and tools)</a:t>
            </a:r>
          </a:p>
          <a:p>
            <a:r>
              <a:rPr lang="en-GB" dirty="0" smtClean="0"/>
              <a:t>Web utilities:</a:t>
            </a:r>
          </a:p>
          <a:p>
            <a:pPr lvl="1"/>
            <a:r>
              <a:rPr lang="en-GB" dirty="0" smtClean="0"/>
              <a:t>Concordancers (corpus analysis)</a:t>
            </a:r>
          </a:p>
          <a:p>
            <a:pPr lvl="1"/>
            <a:r>
              <a:rPr lang="en-GB" dirty="0" smtClean="0"/>
              <a:t>Manual annotation (developing training corpora)</a:t>
            </a:r>
          </a:p>
          <a:p>
            <a:pPr lvl="1"/>
            <a:r>
              <a:rPr lang="en-GB" dirty="0" smtClean="0"/>
              <a:t>Workflows (automatic annotation)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CLARIN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217"/>
            <a:ext cx="3505200" cy="14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Stable in secure platform (Nagios, mirror, https, …)</a:t>
            </a:r>
          </a:p>
          <a:p>
            <a:r>
              <a:rPr lang="en-GB" dirty="0" smtClean="0"/>
              <a:t>Explicit terms of use (licenses, code of conduct)</a:t>
            </a:r>
            <a:br>
              <a:rPr lang="en-GB" dirty="0" smtClean="0"/>
            </a:br>
            <a:r>
              <a:rPr lang="en-GB" dirty="0" smtClean="0"/>
              <a:t>Infrastructure for </a:t>
            </a:r>
            <a:r>
              <a:rPr lang="en-GB" dirty="0" err="1" smtClean="0"/>
              <a:t>authenticat</a:t>
            </a:r>
            <a:r>
              <a:rPr lang="sl-SI" dirty="0" smtClean="0"/>
              <a:t>i</a:t>
            </a:r>
            <a:r>
              <a:rPr lang="en-GB" dirty="0" smtClean="0"/>
              <a:t>on and authorisation</a:t>
            </a:r>
            <a:endParaRPr lang="en-GB" i="1" dirty="0" smtClean="0"/>
          </a:p>
          <a:p>
            <a:r>
              <a:rPr lang="en-GB" dirty="0" smtClean="0"/>
              <a:t>Permanent identifiers</a:t>
            </a:r>
          </a:p>
          <a:p>
            <a:r>
              <a:rPr lang="en-GB" dirty="0" smtClean="0"/>
              <a:t>Standard encoding of metadata (DC, CMDI)</a:t>
            </a:r>
          </a:p>
          <a:p>
            <a:r>
              <a:rPr lang="en-GB" dirty="0" smtClean="0"/>
              <a:t>Metadata export (OAI-PMH): CLARIN VLO, re3data, ...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 descr="CLARIN CENTRE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8461"/>
            <a:ext cx="3465273" cy="80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ata Seal of Approv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69885"/>
            <a:ext cx="1154116" cy="11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pen Archi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1600200" cy="112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3dat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05400"/>
            <a:ext cx="3360426" cy="112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Sign-On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1" y="409014"/>
            <a:ext cx="3513572" cy="18100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96035"/>
            <a:ext cx="8229600" cy="4657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Single Sign-On: separation between service and identity providers</a:t>
            </a:r>
          </a:p>
          <a:p>
            <a:r>
              <a:rPr lang="en-GB" dirty="0" smtClean="0"/>
              <a:t>Infrastructure for authentication and authorisation (AAI)</a:t>
            </a:r>
          </a:p>
          <a:p>
            <a:r>
              <a:rPr lang="en-GB" dirty="0" smtClean="0"/>
              <a:t>As opposed to standard web registration the identity of the user is known</a:t>
            </a:r>
          </a:p>
          <a:p>
            <a:r>
              <a:rPr lang="en-GB" dirty="0" smtClean="0"/>
              <a:t>Federations of Identity Providers</a:t>
            </a:r>
          </a:p>
          <a:p>
            <a:r>
              <a:rPr lang="en-GB" dirty="0" smtClean="0"/>
              <a:t>EduGain: connects federations of IPs to simplify access to content and services for a global research and education community</a:t>
            </a:r>
          </a:p>
          <a:p>
            <a:r>
              <a:rPr lang="en-GB" dirty="0" smtClean="0"/>
              <a:t>Slovene users can use most of CLARIN services in the EU (e.g. WebLicht)</a:t>
            </a:r>
          </a:p>
        </p:txBody>
      </p:sp>
    </p:spTree>
    <p:extLst>
      <p:ext uri="{BB962C8B-B14F-4D97-AF65-F5344CB8AC3E}">
        <p14:creationId xmlns:p14="http://schemas.microsoft.com/office/powerpoint/2010/main" val="35232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Handles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Problem of stable URLs that can be safely cited</a:t>
            </a:r>
          </a:p>
          <a:p>
            <a:r>
              <a:rPr lang="en-GB" dirty="0" smtClean="0"/>
              <a:t>Most popular solution: DOI</a:t>
            </a:r>
          </a:p>
          <a:p>
            <a:r>
              <a:rPr lang="en-GB" dirty="0" smtClean="0"/>
              <a:t>CLARIN uses the Handle system</a:t>
            </a:r>
          </a:p>
          <a:p>
            <a:r>
              <a:rPr lang="en-GB" dirty="0" smtClean="0"/>
              <a:t>Registration (&amp; payment), obtaining a </a:t>
            </a:r>
            <a:r>
              <a:rPr lang="en-GB" dirty="0" err="1" smtClean="0"/>
              <a:t>prefi</a:t>
            </a:r>
            <a:r>
              <a:rPr lang="sl-SI" dirty="0" smtClean="0"/>
              <a:t>x</a:t>
            </a:r>
            <a:r>
              <a:rPr lang="en-GB" dirty="0" smtClean="0"/>
              <a:t>, </a:t>
            </a:r>
            <a:r>
              <a:rPr lang="en-GB" dirty="0" err="1" smtClean="0"/>
              <a:t>installati</a:t>
            </a:r>
            <a:r>
              <a:rPr lang="sl-SI" dirty="0" smtClean="0"/>
              <a:t>o</a:t>
            </a:r>
            <a:r>
              <a:rPr lang="en-GB" dirty="0" smtClean="0"/>
              <a:t>n of local software</a:t>
            </a:r>
          </a:p>
          <a:p>
            <a:r>
              <a:rPr lang="en-GB" dirty="0" smtClean="0"/>
              <a:t>http://hdl.handle.net/11356/1044 → https://www.clarin.si/repository/xmlui/handle/11356/1044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&lt;</a:t>
            </a:r>
            <a:r>
              <a:rPr lang="sl-SI" dirty="0" err="1"/>
              <a:t>cmd:CMD</a:t>
            </a:r>
            <a:r>
              <a:rPr lang="sl-SI" dirty="0"/>
              <a:t> </a:t>
            </a:r>
            <a:r>
              <a:rPr lang="sl-SI" dirty="0" err="1"/>
              <a:t>xmlns:cmd</a:t>
            </a:r>
            <a:r>
              <a:rPr lang="sl-SI" dirty="0"/>
              <a:t>="http://www.clarin.eu/cmd/" </a:t>
            </a:r>
            <a:r>
              <a:rPr lang="sl-SI" dirty="0" err="1"/>
              <a:t>xmlns:olac</a:t>
            </a:r>
            <a:r>
              <a:rPr lang="sl-SI" dirty="0"/>
              <a:t>="http://www.clarin.eu/cmd/" </a:t>
            </a:r>
            <a:r>
              <a:rPr lang="sl-SI" dirty="0" err="1"/>
              <a:t>xmlns:ms</a:t>
            </a:r>
            <a:r>
              <a:rPr lang="sl-SI" dirty="0"/>
              <a:t>="http://www.clarin.eu/cmd/" </a:t>
            </a:r>
            <a:r>
              <a:rPr lang="sl-SI" dirty="0" err="1"/>
              <a:t>xmlns:xsi</a:t>
            </a:r>
            <a:r>
              <a:rPr lang="sl-SI" dirty="0"/>
              <a:t>="http://www.w3.org/2001/XMLSchema-instance" </a:t>
            </a:r>
            <a:r>
              <a:rPr lang="sl-SI" dirty="0" err="1"/>
              <a:t>CMDVersion</a:t>
            </a:r>
            <a:r>
              <a:rPr lang="sl-SI" dirty="0"/>
              <a:t>="1.1" </a:t>
            </a:r>
            <a:r>
              <a:rPr lang="sl-SI" dirty="0" err="1"/>
              <a:t>xsi:schemaLocation</a:t>
            </a:r>
            <a:r>
              <a:rPr lang="sl-SI" dirty="0"/>
              <a:t>="http://www.clarin.eu/cmd/ http://catalog.clarin.eu/ds/ComponentRegistry/rest/registry/profiles/clarin.eu:cr1:p_1403526079380/xsd"&gt;  </a:t>
            </a:r>
          </a:p>
          <a:p>
            <a:pPr marL="0" indent="0">
              <a:buNone/>
            </a:pPr>
            <a:r>
              <a:rPr lang="sl-SI" dirty="0"/>
              <a:t>  &lt;</a:t>
            </a:r>
            <a:r>
              <a:rPr lang="sl-SI" dirty="0" err="1"/>
              <a:t>cmd:Header</a:t>
            </a:r>
            <a:r>
              <a:rPr lang="sl-SI" dirty="0"/>
              <a:t>&gt; </a:t>
            </a:r>
          </a:p>
          <a:p>
            <a:pPr marL="0" indent="0">
              <a:buNone/>
            </a:pPr>
            <a:r>
              <a:rPr lang="sl-SI" dirty="0"/>
              <a:t>    &lt;</a:t>
            </a:r>
            <a:r>
              <a:rPr lang="sl-SI" dirty="0" err="1"/>
              <a:t>cmd:MdCreationDate</a:t>
            </a:r>
            <a:r>
              <a:rPr lang="sl-SI" dirty="0"/>
              <a:t>&gt;2016-04-14&lt;/</a:t>
            </a:r>
            <a:r>
              <a:rPr lang="sl-SI" dirty="0" err="1"/>
              <a:t>cmd:MdCreationDate</a:t>
            </a:r>
            <a:r>
              <a:rPr lang="sl-SI" dirty="0"/>
              <a:t>&gt;  </a:t>
            </a:r>
          </a:p>
          <a:p>
            <a:pPr marL="0" indent="0">
              <a:buNone/>
            </a:pPr>
            <a:r>
              <a:rPr lang="sl-SI" dirty="0"/>
              <a:t>    &lt;</a:t>
            </a:r>
            <a:r>
              <a:rPr lang="sl-SI" dirty="0" err="1"/>
              <a:t>cmd:MdSelfLink</a:t>
            </a:r>
            <a:r>
              <a:rPr lang="sl-SI" dirty="0"/>
              <a:t>&gt;http://hdl.handle.net/11356/1039@format=cmdi&lt;/cmd:MdSelfLink&gt;  </a:t>
            </a:r>
          </a:p>
          <a:p>
            <a:pPr marL="0" indent="0">
              <a:buNone/>
            </a:pPr>
            <a:r>
              <a:rPr lang="sl-SI" dirty="0"/>
              <a:t>    &lt;</a:t>
            </a:r>
            <a:r>
              <a:rPr lang="sl-SI" dirty="0" err="1"/>
              <a:t>cmd:MdProfile</a:t>
            </a:r>
            <a:r>
              <a:rPr lang="sl-SI" dirty="0"/>
              <a:t>&gt;clarin.eu:cr1:p_1403526079380&lt;/</a:t>
            </a:r>
            <a:r>
              <a:rPr lang="sl-SI" dirty="0" err="1"/>
              <a:t>cmd:MdProfile</a:t>
            </a:r>
            <a:r>
              <a:rPr lang="sl-SI" dirty="0"/>
              <a:t>&gt;  </a:t>
            </a:r>
          </a:p>
          <a:p>
            <a:pPr marL="0" indent="0">
              <a:buNone/>
            </a:pPr>
            <a:r>
              <a:rPr lang="sl-SI" dirty="0"/>
              <a:t>    &lt;</a:t>
            </a:r>
            <a:r>
              <a:rPr lang="sl-SI" dirty="0" err="1"/>
              <a:t>cmd:MdCollectionDisplayName</a:t>
            </a:r>
            <a:r>
              <a:rPr lang="sl-SI" dirty="0"/>
              <a:t>&gt;CLARIN.SI data &amp;</a:t>
            </a:r>
            <a:r>
              <a:rPr lang="sl-SI" dirty="0" err="1"/>
              <a:t>amp</a:t>
            </a:r>
            <a:r>
              <a:rPr lang="sl-SI" dirty="0"/>
              <a:t>; </a:t>
            </a:r>
            <a:r>
              <a:rPr lang="sl-SI" dirty="0" err="1"/>
              <a:t>tools</a:t>
            </a:r>
            <a:r>
              <a:rPr lang="sl-SI" dirty="0"/>
              <a:t>&lt;/</a:t>
            </a:r>
            <a:r>
              <a:rPr lang="sl-SI" dirty="0" err="1"/>
              <a:t>cmd:MdCollectionDisplayName</a:t>
            </a:r>
            <a:r>
              <a:rPr lang="sl-SI" dirty="0"/>
              <a:t>&gt; </a:t>
            </a:r>
          </a:p>
          <a:p>
            <a:pPr marL="0" indent="0">
              <a:buNone/>
            </a:pPr>
            <a:r>
              <a:rPr lang="sl-SI" dirty="0"/>
              <a:t>  &lt;/</a:t>
            </a:r>
            <a:r>
              <a:rPr lang="sl-SI" dirty="0" err="1"/>
              <a:t>cmd:Header</a:t>
            </a:r>
            <a:r>
              <a:rPr lang="sl-SI" dirty="0"/>
              <a:t>&gt;  </a:t>
            </a:r>
          </a:p>
          <a:p>
            <a:pPr marL="0" indent="0">
              <a:buNone/>
            </a:pPr>
            <a:r>
              <a:rPr lang="sl-SI" dirty="0"/>
              <a:t>  &lt;</a:t>
            </a:r>
            <a:r>
              <a:rPr lang="sl-SI" dirty="0" err="1"/>
              <a:t>cmd:Resources</a:t>
            </a:r>
            <a:r>
              <a:rPr lang="sl-SI" dirty="0"/>
              <a:t>&gt; </a:t>
            </a:r>
          </a:p>
          <a:p>
            <a:pPr marL="0" indent="0">
              <a:buNone/>
            </a:pPr>
            <a:r>
              <a:rPr lang="sl-SI" dirty="0"/>
              <a:t>    &lt;</a:t>
            </a:r>
            <a:r>
              <a:rPr lang="sl-SI" dirty="0" err="1"/>
              <a:t>cmd:ResourceProxyList</a:t>
            </a:r>
            <a:r>
              <a:rPr lang="sl-SI" dirty="0"/>
              <a:t>&gt; </a:t>
            </a:r>
          </a:p>
          <a:p>
            <a:pPr marL="0" indent="0">
              <a:buNone/>
            </a:pPr>
            <a:r>
              <a:rPr lang="sl-SI" dirty="0"/>
              <a:t>      &lt;</a:t>
            </a:r>
            <a:r>
              <a:rPr lang="sl-SI" dirty="0" err="1"/>
              <a:t>cmd:ResourceProxy</a:t>
            </a:r>
            <a:r>
              <a:rPr lang="sl-SI" dirty="0"/>
              <a:t> id="lp_1563"&gt; </a:t>
            </a:r>
          </a:p>
          <a:p>
            <a:pPr marL="0" indent="0">
              <a:buNone/>
            </a:pPr>
            <a:r>
              <a:rPr lang="sl-SI" dirty="0"/>
              <a:t>        &lt;</a:t>
            </a:r>
            <a:r>
              <a:rPr lang="sl-SI" dirty="0" err="1"/>
              <a:t>cmd:ResourceType</a:t>
            </a:r>
            <a:r>
              <a:rPr lang="sl-SI" dirty="0"/>
              <a:t>&gt;</a:t>
            </a:r>
            <a:r>
              <a:rPr lang="sl-SI" dirty="0" err="1"/>
              <a:t>LandingPage</a:t>
            </a:r>
            <a:r>
              <a:rPr lang="sl-SI" dirty="0"/>
              <a:t>&lt;/</a:t>
            </a:r>
            <a:r>
              <a:rPr lang="sl-SI" dirty="0" err="1"/>
              <a:t>cmd:ResourceType</a:t>
            </a:r>
            <a:r>
              <a:rPr lang="sl-SI" dirty="0"/>
              <a:t>&gt;  </a:t>
            </a:r>
          </a:p>
          <a:p>
            <a:pPr marL="0" indent="0">
              <a:buNone/>
            </a:pPr>
            <a:r>
              <a:rPr lang="sl-SI" dirty="0"/>
              <a:t>        &lt;</a:t>
            </a:r>
            <a:r>
              <a:rPr lang="sl-SI" dirty="0" err="1"/>
              <a:t>cmd:ResourceRef</a:t>
            </a:r>
            <a:r>
              <a:rPr lang="sl-SI" dirty="0"/>
              <a:t>&gt;http://hdl.handle.net/11356/1039&lt;/cmd:ResourceRef&gt; </a:t>
            </a:r>
          </a:p>
          <a:p>
            <a:pPr marL="0" indent="0">
              <a:buNone/>
            </a:pPr>
            <a:r>
              <a:rPr lang="sl-SI" dirty="0"/>
              <a:t>      &lt;/</a:t>
            </a:r>
            <a:r>
              <a:rPr lang="sl-SI" dirty="0" err="1"/>
              <a:t>cmd:ResourceProxy</a:t>
            </a:r>
            <a:r>
              <a:rPr lang="sl-SI" dirty="0"/>
              <a:t>&gt;  </a:t>
            </a:r>
          </a:p>
          <a:p>
            <a:pPr marL="0" indent="0">
              <a:buNone/>
            </a:pPr>
            <a:r>
              <a:rPr lang="sl-SI" dirty="0"/>
              <a:t>      &lt;</a:t>
            </a:r>
            <a:r>
              <a:rPr lang="sl-SI" dirty="0" err="1"/>
              <a:t>cmd:ResourceProxy</a:t>
            </a:r>
            <a:r>
              <a:rPr lang="sl-SI" dirty="0"/>
              <a:t> id="uri_1"&gt; </a:t>
            </a:r>
          </a:p>
          <a:p>
            <a:pPr marL="0" indent="0">
              <a:buNone/>
            </a:pPr>
            <a:r>
              <a:rPr lang="sl-SI" dirty="0"/>
              <a:t>        &lt;</a:t>
            </a:r>
            <a:r>
              <a:rPr lang="sl-SI" dirty="0" err="1"/>
              <a:t>cmd:ResourceType</a:t>
            </a:r>
            <a:r>
              <a:rPr lang="sl-SI" dirty="0"/>
              <a:t> </a:t>
            </a:r>
            <a:r>
              <a:rPr lang="sl-SI" dirty="0" err="1"/>
              <a:t>mimetype</a:t>
            </a:r>
            <a:r>
              <a:rPr lang="sl-SI" dirty="0"/>
              <a:t>="</a:t>
            </a:r>
            <a:r>
              <a:rPr lang="sl-SI" dirty="0" err="1"/>
              <a:t>text</a:t>
            </a:r>
            <a:r>
              <a:rPr lang="sl-SI" dirty="0"/>
              <a:t>/html"&gt;</a:t>
            </a:r>
            <a:r>
              <a:rPr lang="sl-SI" dirty="0" err="1"/>
              <a:t>Resource</a:t>
            </a:r>
            <a:r>
              <a:rPr lang="sl-SI" dirty="0"/>
              <a:t>&lt;/</a:t>
            </a:r>
            <a:r>
              <a:rPr lang="sl-SI" dirty="0" err="1"/>
              <a:t>cmd:ResourceType</a:t>
            </a:r>
            <a:r>
              <a:rPr lang="sl-SI" dirty="0"/>
              <a:t>&gt;  </a:t>
            </a:r>
          </a:p>
          <a:p>
            <a:pPr marL="0" indent="0">
              <a:buNone/>
            </a:pPr>
            <a:r>
              <a:rPr lang="sl-SI" dirty="0"/>
              <a:t>        &lt;</a:t>
            </a:r>
            <a:r>
              <a:rPr lang="sl-SI" dirty="0" err="1"/>
              <a:t>cmd:ResourceRef</a:t>
            </a:r>
            <a:r>
              <a:rPr lang="sl-SI" dirty="0"/>
              <a:t>&gt;http://eng.slovenscina.eu/sloleks/opis&lt;/cmd:ResourceRef&gt; </a:t>
            </a:r>
          </a:p>
          <a:p>
            <a:pPr marL="0" indent="0">
              <a:buNone/>
            </a:pPr>
            <a:r>
              <a:rPr lang="sl-SI" dirty="0"/>
              <a:t>      &lt;/</a:t>
            </a:r>
            <a:r>
              <a:rPr lang="sl-SI" dirty="0" err="1"/>
              <a:t>cmd:ResourceProxy</a:t>
            </a:r>
            <a:r>
              <a:rPr lang="sl-SI" dirty="0"/>
              <a:t>&gt; </a:t>
            </a:r>
          </a:p>
          <a:p>
            <a:pPr marL="0" indent="0">
              <a:buNone/>
            </a:pPr>
            <a:r>
              <a:rPr lang="sl-SI" dirty="0"/>
              <a:t>    &lt;/</a:t>
            </a:r>
            <a:r>
              <a:rPr lang="sl-SI" dirty="0" err="1"/>
              <a:t>cmd:ResourceProxyList</a:t>
            </a:r>
            <a:r>
              <a:rPr lang="sl-SI" dirty="0"/>
              <a:t>&gt;  </a:t>
            </a:r>
          </a:p>
          <a:p>
            <a:pPr marL="0" indent="0">
              <a:buNone/>
            </a:pPr>
            <a:r>
              <a:rPr lang="sl-SI" dirty="0"/>
              <a:t>    &lt;</a:t>
            </a:r>
            <a:r>
              <a:rPr lang="sl-SI" dirty="0" err="1"/>
              <a:t>cmd:JournalFileProxyList</a:t>
            </a:r>
            <a:r>
              <a:rPr lang="sl-SI" dirty="0"/>
              <a:t>/&gt;  </a:t>
            </a:r>
          </a:p>
          <a:p>
            <a:pPr marL="0" indent="0">
              <a:buNone/>
            </a:pPr>
            <a:r>
              <a:rPr lang="sl-SI" dirty="0"/>
              <a:t>    &lt;</a:t>
            </a:r>
            <a:r>
              <a:rPr lang="sl-SI" dirty="0" err="1"/>
              <a:t>cmd:ResourceRelationList</a:t>
            </a:r>
            <a:r>
              <a:rPr lang="sl-SI" dirty="0"/>
              <a:t>/&gt; </a:t>
            </a:r>
          </a:p>
          <a:p>
            <a:pPr marL="0" indent="0">
              <a:buNone/>
            </a:pPr>
            <a:r>
              <a:rPr lang="sl-SI" dirty="0"/>
              <a:t>  &lt;/</a:t>
            </a:r>
            <a:r>
              <a:rPr lang="sl-SI" dirty="0" err="1"/>
              <a:t>cmd:Resources</a:t>
            </a:r>
            <a:r>
              <a:rPr lang="sl-SI" dirty="0"/>
              <a:t>&gt;  </a:t>
            </a:r>
          </a:p>
          <a:p>
            <a:pPr marL="0" indent="0">
              <a:buNone/>
            </a:pPr>
            <a:r>
              <a:rPr lang="sl-SI" dirty="0"/>
              <a:t>  &lt;</a:t>
            </a:r>
            <a:r>
              <a:rPr lang="sl-SI" dirty="0" err="1"/>
              <a:t>cmd:Components</a:t>
            </a:r>
            <a:r>
              <a:rPr lang="sl-SI" dirty="0"/>
              <a:t>&gt; </a:t>
            </a:r>
          </a:p>
          <a:p>
            <a:pPr marL="0" indent="0">
              <a:buNone/>
            </a:pPr>
            <a:r>
              <a:rPr lang="sl-SI" dirty="0"/>
              <a:t>    &lt;</a:t>
            </a:r>
            <a:r>
              <a:rPr lang="sl-SI" dirty="0" err="1"/>
              <a:t>cmd:LINDAT_CLARIN</a:t>
            </a:r>
            <a:r>
              <a:rPr lang="sl-SI" dirty="0"/>
              <a:t>&gt; </a:t>
            </a:r>
          </a:p>
          <a:p>
            <a:pPr marL="0" indent="0">
              <a:buNone/>
            </a:pPr>
            <a:r>
              <a:rPr lang="sl-SI" dirty="0"/>
              <a:t>      &lt;</a:t>
            </a:r>
            <a:r>
              <a:rPr lang="sl-SI" dirty="0" err="1"/>
              <a:t>cmd:bibliographicInfo</a:t>
            </a:r>
            <a:r>
              <a:rPr lang="sl-SI" dirty="0"/>
              <a:t>&gt; </a:t>
            </a:r>
          </a:p>
          <a:p>
            <a:pPr marL="0" indent="0">
              <a:buNone/>
            </a:pPr>
            <a:r>
              <a:rPr lang="sl-SI" dirty="0"/>
              <a:t>        &lt;</a:t>
            </a:r>
            <a:r>
              <a:rPr lang="sl-SI" dirty="0" err="1"/>
              <a:t>cmd:projectUrl</a:t>
            </a:r>
            <a:r>
              <a:rPr lang="sl-SI" dirty="0"/>
              <a:t>&gt;http://eng.slovenscina.eu/sloleks/opis&lt;/cmd:projectUrl&gt;  </a:t>
            </a:r>
          </a:p>
          <a:p>
            <a:pPr marL="0" indent="0">
              <a:buNone/>
            </a:pPr>
            <a:r>
              <a:rPr lang="sl-SI" dirty="0"/>
              <a:t>        &lt;</a:t>
            </a:r>
            <a:r>
              <a:rPr lang="sl-SI" dirty="0" err="1"/>
              <a:t>cmd:titles</a:t>
            </a:r>
            <a:r>
              <a:rPr lang="sl-SI" dirty="0"/>
              <a:t>&gt; </a:t>
            </a:r>
          </a:p>
          <a:p>
            <a:pPr marL="0" indent="0">
              <a:buNone/>
            </a:pPr>
            <a:r>
              <a:rPr lang="sl-SI" dirty="0"/>
              <a:t>          &lt;</a:t>
            </a:r>
            <a:r>
              <a:rPr lang="sl-SI" dirty="0" err="1"/>
              <a:t>cmd:title</a:t>
            </a:r>
            <a:r>
              <a:rPr lang="sl-SI" dirty="0"/>
              <a:t> </a:t>
            </a:r>
            <a:r>
              <a:rPr lang="sl-SI" dirty="0" err="1"/>
              <a:t>xml:lang</a:t>
            </a:r>
            <a:r>
              <a:rPr lang="sl-SI" dirty="0"/>
              <a:t>="en"&gt;</a:t>
            </a:r>
            <a:r>
              <a:rPr lang="sl-SI" dirty="0" err="1"/>
              <a:t>Morphological</a:t>
            </a:r>
            <a:r>
              <a:rPr lang="sl-SI" dirty="0"/>
              <a:t> </a:t>
            </a:r>
            <a:r>
              <a:rPr lang="sl-SI" dirty="0" err="1"/>
              <a:t>lexicon</a:t>
            </a:r>
            <a:r>
              <a:rPr lang="sl-SI" dirty="0"/>
              <a:t> </a:t>
            </a:r>
            <a:r>
              <a:rPr lang="sl-SI" dirty="0" err="1"/>
              <a:t>Sloleks</a:t>
            </a:r>
            <a:r>
              <a:rPr lang="sl-SI" dirty="0"/>
              <a:t> 1.2&lt;/</a:t>
            </a:r>
            <a:r>
              <a:rPr lang="sl-SI" dirty="0" err="1"/>
              <a:t>cmd:title</a:t>
            </a:r>
            <a:r>
              <a:rPr lang="sl-SI" dirty="0"/>
              <a:t>&gt; </a:t>
            </a:r>
          </a:p>
          <a:p>
            <a:pPr marL="0" indent="0">
              <a:buNone/>
            </a:pPr>
            <a:r>
              <a:rPr lang="sl-SI" dirty="0"/>
              <a:t>        &lt;/</a:t>
            </a:r>
            <a:r>
              <a:rPr lang="sl-SI" dirty="0" err="1"/>
              <a:t>cmd:titles</a:t>
            </a:r>
            <a:r>
              <a:rPr lang="sl-SI" dirty="0"/>
              <a:t>&gt;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Repository CLARIN.SI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99" y="3973056"/>
            <a:ext cx="5953953" cy="27738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Based on DSpace + CLARIN LINDAT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AAI, Handle, branding, (partial) localisation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GitHub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Used by: Czech, Slovenia, Poland, Norway, 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Administration, logs,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PIWIK, curation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Supports various licences</a:t>
            </a:r>
          </a:p>
        </p:txBody>
      </p:sp>
    </p:spTree>
    <p:extLst>
      <p:ext uri="{BB962C8B-B14F-4D97-AF65-F5344CB8AC3E}">
        <p14:creationId xmlns:p14="http://schemas.microsoft.com/office/powerpoint/2010/main" val="4916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Administration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8214"/>
            <a:ext cx="8229600" cy="41007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Repository: uploading a new resource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Log-in with AAI</a:t>
            </a:r>
          </a:p>
          <a:p>
            <a:r>
              <a:rPr lang="en-GB" dirty="0" smtClean="0"/>
              <a:t>Rather simple workflow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Choice of licence</a:t>
            </a:r>
          </a:p>
          <a:p>
            <a:r>
              <a:rPr lang="en-GB" dirty="0" smtClean="0"/>
              <a:t>Possible to share the submission process</a:t>
            </a:r>
          </a:p>
          <a:p>
            <a:r>
              <a:rPr lang="en-GB" dirty="0" smtClean="0"/>
              <a:t>The submission is checked by one of the CLARIN.SI editor</a:t>
            </a:r>
            <a:r>
              <a:rPr lang="sl-SI" dirty="0" smtClean="0"/>
              <a:t>s</a:t>
            </a:r>
            <a:endParaRPr lang="en-GB" dirty="0" smtClean="0"/>
          </a:p>
          <a:p>
            <a:r>
              <a:rPr lang="en-GB" dirty="0" smtClean="0"/>
              <a:t>Can embargo the submission</a:t>
            </a:r>
          </a:p>
          <a:p>
            <a:r>
              <a:rPr lang="en-GB" dirty="0" smtClean="0"/>
              <a:t>Can supersede a submission with a newer 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75723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Repozitorij: download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of CLARIN.SI resources are CC</a:t>
            </a:r>
          </a:p>
          <a:p>
            <a:r>
              <a:rPr lang="en-GB" dirty="0" smtClean="0"/>
              <a:t>Others: AAI login, accept the terms of use</a:t>
            </a:r>
          </a:p>
          <a:p>
            <a:r>
              <a:rPr lang="en-GB" dirty="0" smtClean="0"/>
              <a:t>Citation!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865" b="11920"/>
          <a:stretch/>
        </p:blipFill>
        <p:spPr>
          <a:xfrm>
            <a:off x="285145" y="3200400"/>
            <a:ext cx="837027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XML using one of the „standard“ schemas</a:t>
            </a:r>
          </a:p>
          <a:p>
            <a:pPr lvl="1"/>
            <a:r>
              <a:rPr lang="en-GB" dirty="0" smtClean="0"/>
              <a:t>Text Encoding Initiative Guidelines (TEI P5)</a:t>
            </a:r>
          </a:p>
          <a:p>
            <a:pPr lvl="1"/>
            <a:r>
              <a:rPr lang="en-GB" dirty="0" smtClean="0"/>
              <a:t>For simple data a table is fine</a:t>
            </a:r>
          </a:p>
          <a:p>
            <a:r>
              <a:rPr lang="en-GB" dirty="0" smtClean="0"/>
              <a:t>+ derived formats + documentation</a:t>
            </a:r>
          </a:p>
          <a:p>
            <a:r>
              <a:rPr lang="en-GB" dirty="0" smtClean="0"/>
              <a:t>ZIP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8121"/>
          <a:stretch/>
        </p:blipFill>
        <p:spPr>
          <a:xfrm>
            <a:off x="3352800" y="3352800"/>
            <a:ext cx="5684106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Overview of the lecture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Research Infrastructure CLARIN(.SI)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CLARIN.SI Repository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in the CLARIN.SI repository?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Annotated corpora: 38</a:t>
            </a:r>
          </a:p>
          <a:p>
            <a:pPr lvl="1"/>
            <a:r>
              <a:rPr lang="en-GB" dirty="0" smtClean="0"/>
              <a:t>MULTEXT-East, </a:t>
            </a:r>
            <a:r>
              <a:rPr lang="en-GB" dirty="0" err="1" smtClean="0"/>
              <a:t>jp</a:t>
            </a:r>
            <a:r>
              <a:rPr lang="en-GB" dirty="0" smtClean="0"/>
              <a:t>, fi, hr, </a:t>
            </a:r>
            <a:r>
              <a:rPr lang="en-GB" dirty="0" err="1" smtClean="0"/>
              <a:t>sr</a:t>
            </a:r>
            <a:r>
              <a:rPr lang="en-GB" dirty="0" smtClean="0"/>
              <a:t>, </a:t>
            </a:r>
            <a:r>
              <a:rPr lang="en-GB" dirty="0" err="1" smtClean="0"/>
              <a:t>bs</a:t>
            </a:r>
            <a:r>
              <a:rPr lang="en-GB" dirty="0" smtClean="0"/>
              <a:t> hr-</a:t>
            </a:r>
            <a:r>
              <a:rPr lang="en-GB" dirty="0" err="1" smtClean="0"/>
              <a:t>en</a:t>
            </a:r>
            <a:r>
              <a:rPr lang="en-GB" dirty="0" smtClean="0"/>
              <a:t>, fi-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WaCi</a:t>
            </a:r>
            <a:r>
              <a:rPr lang="en-GB" dirty="0" smtClean="0"/>
              <a:t>, …</a:t>
            </a:r>
          </a:p>
          <a:p>
            <a:pPr lvl="1"/>
            <a:r>
              <a:rPr lang="en-GB" dirty="0" smtClean="0"/>
              <a:t>ccGigafida, ccKRES</a:t>
            </a:r>
          </a:p>
          <a:p>
            <a:pPr lvl="1"/>
            <a:r>
              <a:rPr lang="en-GB" dirty="0" smtClean="0"/>
              <a:t>jos1M, ssj500k, goo300k, …</a:t>
            </a:r>
          </a:p>
          <a:p>
            <a:pPr lvl="1"/>
            <a:r>
              <a:rPr lang="en-GB" dirty="0" smtClean="0"/>
              <a:t>SNABI, Gos, GosVL</a:t>
            </a:r>
          </a:p>
          <a:p>
            <a:pPr lvl="1"/>
            <a:r>
              <a:rPr lang="en-GB" dirty="0" smtClean="0"/>
              <a:t>IMP, </a:t>
            </a:r>
            <a:r>
              <a:rPr lang="en-GB" dirty="0" err="1" smtClean="0"/>
              <a:t>Šolar</a:t>
            </a:r>
            <a:r>
              <a:rPr lang="en-GB" dirty="0" smtClean="0"/>
              <a:t>, …</a:t>
            </a:r>
          </a:p>
          <a:p>
            <a:pPr lvl="1"/>
            <a:r>
              <a:rPr lang="en-GB" dirty="0" smtClean="0"/>
              <a:t>Tviti</a:t>
            </a:r>
          </a:p>
          <a:p>
            <a:pPr lvl="1"/>
            <a:r>
              <a:rPr lang="en-GB" dirty="0" smtClean="0"/>
              <a:t>(Janes, KAS)</a:t>
            </a:r>
          </a:p>
          <a:p>
            <a:r>
              <a:rPr lang="en-GB" dirty="0" smtClean="0"/>
              <a:t>Lexical resources: 14</a:t>
            </a:r>
          </a:p>
          <a:p>
            <a:pPr lvl="1"/>
            <a:r>
              <a:rPr lang="en-GB" dirty="0" smtClean="0"/>
              <a:t>MULTEXT-East, </a:t>
            </a:r>
            <a:r>
              <a:rPr lang="en-GB" dirty="0" err="1" smtClean="0"/>
              <a:t>hrLex</a:t>
            </a:r>
            <a:r>
              <a:rPr lang="en-GB" dirty="0" smtClean="0"/>
              <a:t>, </a:t>
            </a:r>
            <a:r>
              <a:rPr lang="en-GB" dirty="0" err="1" smtClean="0"/>
              <a:t>srLex</a:t>
            </a:r>
            <a:r>
              <a:rPr lang="en-GB" dirty="0" smtClean="0"/>
              <a:t>, </a:t>
            </a:r>
            <a:r>
              <a:rPr lang="en-GB" dirty="0" err="1" smtClean="0"/>
              <a:t>jaSlo</a:t>
            </a:r>
            <a:endParaRPr lang="en-GB" dirty="0" smtClean="0"/>
          </a:p>
          <a:p>
            <a:pPr lvl="1"/>
            <a:r>
              <a:rPr lang="en-GB" dirty="0" err="1" smtClean="0"/>
              <a:t>SloLeks</a:t>
            </a:r>
            <a:r>
              <a:rPr lang="en-GB" dirty="0" smtClean="0"/>
              <a:t>, sloWNet</a:t>
            </a:r>
          </a:p>
          <a:p>
            <a:pPr lvl="1"/>
            <a:r>
              <a:rPr lang="en-GB" dirty="0" smtClean="0"/>
              <a:t>N-gram</a:t>
            </a:r>
            <a:r>
              <a:rPr lang="sl-SI" dirty="0" smtClean="0"/>
              <a:t>s</a:t>
            </a:r>
            <a:endParaRPr lang="en-GB" dirty="0" smtClean="0"/>
          </a:p>
          <a:p>
            <a:pPr lvl="1"/>
            <a:r>
              <a:rPr lang="en-GB" dirty="0" smtClean="0"/>
              <a:t>Emoji</a:t>
            </a:r>
          </a:p>
          <a:p>
            <a:r>
              <a:rPr lang="en-GB" dirty="0" smtClean="0"/>
              <a:t>More via CLARIN VLO</a:t>
            </a:r>
          </a:p>
          <a:p>
            <a:r>
              <a:rPr lang="en-GB" dirty="0" smtClean="0"/>
              <a:t>or Google..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864" y="4419951"/>
            <a:ext cx="2228312" cy="785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859" y="1560911"/>
            <a:ext cx="987897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362" y="2605858"/>
            <a:ext cx="1066800" cy="1600200"/>
          </a:xfrm>
          <a:prstGeom prst="rect">
            <a:avLst/>
          </a:prstGeom>
        </p:spPr>
      </p:pic>
      <p:pic>
        <p:nvPicPr>
          <p:cNvPr id="1026" name="Picture 2" descr="http://nl.ijs.si/ME/picts/me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79" y="1563289"/>
            <a:ext cx="9525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2215156"/>
            <a:ext cx="1261081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Language Resources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Corpora: </a:t>
            </a:r>
          </a:p>
          <a:p>
            <a:pPr lvl="1"/>
            <a:r>
              <a:rPr lang="en-GB" dirty="0" smtClean="0"/>
              <a:t>Uniformly encoded and documented collections of texts</a:t>
            </a:r>
          </a:p>
          <a:p>
            <a:pPr lvl="1"/>
            <a:r>
              <a:rPr lang="en-GB" dirty="0" smtClean="0"/>
              <a:t>Text chosen according to explicit criteria</a:t>
            </a:r>
          </a:p>
          <a:p>
            <a:pPr lvl="1"/>
            <a:r>
              <a:rPr lang="en-GB" dirty="0" smtClean="0"/>
              <a:t>Annotated</a:t>
            </a:r>
          </a:p>
          <a:p>
            <a:pPr lvl="1"/>
            <a:r>
              <a:rPr lang="en-GB" dirty="0" smtClean="0"/>
              <a:t>Reference/specialised; mono-/multi-lingual; written/spoken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Lexicons:</a:t>
            </a:r>
          </a:p>
          <a:p>
            <a:pPr lvl="1"/>
            <a:r>
              <a:rPr lang="en-GB" dirty="0" smtClean="0"/>
              <a:t>The vocabulary of a language</a:t>
            </a:r>
          </a:p>
          <a:p>
            <a:pPr lvl="1"/>
            <a:r>
              <a:rPr lang="en-GB" dirty="0" smtClean="0"/>
              <a:t>Words / phrases</a:t>
            </a:r>
          </a:p>
          <a:p>
            <a:pPr lvl="1"/>
            <a:r>
              <a:rPr lang="en-GB" dirty="0" smtClean="0"/>
              <a:t>Morphology, syntax, semantics, translations, links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Models:</a:t>
            </a:r>
          </a:p>
          <a:p>
            <a:pPr lvl="1"/>
            <a:r>
              <a:rPr lang="en-GB" dirty="0" smtClean="0"/>
              <a:t>Data for programs that enables them to annotate text in a particular language for some level of analysis</a:t>
            </a:r>
          </a:p>
          <a:p>
            <a:pPr lvl="1"/>
            <a:r>
              <a:rPr lang="en-GB" dirty="0" smtClean="0"/>
              <a:t>E.g. CLOG model for lemmatisation of Slovene; Moses model for translating Slovene to English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Classic approach: </a:t>
            </a:r>
          </a:p>
          <a:p>
            <a:pPr lvl="1"/>
            <a:r>
              <a:rPr lang="en-GB" dirty="0" smtClean="0"/>
              <a:t>Language resources are created for each research project separately</a:t>
            </a:r>
          </a:p>
          <a:p>
            <a:pPr lvl="1"/>
            <a:r>
              <a:rPr lang="en-GB" dirty="0" smtClean="0"/>
              <a:t>The resources are not available to other researchers</a:t>
            </a:r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Constructing a language resource can be very costly: if this is done again and again this means great loss of time and money</a:t>
            </a:r>
          </a:p>
          <a:p>
            <a:pPr lvl="1"/>
            <a:r>
              <a:rPr lang="en-GB" dirty="0" smtClean="0"/>
              <a:t>Other researchers cannot validate or improve upon earlier results</a:t>
            </a:r>
          </a:p>
          <a:p>
            <a:pPr lvl="1"/>
            <a:r>
              <a:rPr lang="en-GB" dirty="0" smtClean="0"/>
              <a:t>Help maintain the monopoly of researchers or institutions that produced the resource</a:t>
            </a:r>
          </a:p>
          <a:p>
            <a:pPr lvl="1"/>
            <a:r>
              <a:rPr lang="en-GB" dirty="0" smtClean="0"/>
              <a:t>The resources cannot be used to develop products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Open access to the results of research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Without barriers to publications and data:</a:t>
            </a:r>
          </a:p>
          <a:p>
            <a:pPr lvl="1"/>
            <a:r>
              <a:rPr lang="en-GB" dirty="0" smtClean="0"/>
              <a:t>Saves money and time; </a:t>
            </a:r>
          </a:p>
          <a:p>
            <a:pPr lvl="1"/>
            <a:r>
              <a:rPr lang="en-GB" dirty="0" smtClean="0"/>
              <a:t>Avoids duplication of work; </a:t>
            </a:r>
          </a:p>
          <a:p>
            <a:pPr lvl="1"/>
            <a:r>
              <a:rPr lang="en-GB" dirty="0" smtClean="0"/>
              <a:t>Increases cooperation; </a:t>
            </a:r>
          </a:p>
          <a:p>
            <a:pPr lvl="1"/>
            <a:r>
              <a:rPr lang="en-GB" dirty="0" smtClean="0"/>
              <a:t>Greater transparency of the scientific process;</a:t>
            </a:r>
          </a:p>
          <a:p>
            <a:pPr lvl="1"/>
            <a:r>
              <a:rPr lang="en-GB" dirty="0" smtClean="0"/>
              <a:t>Stimulates innovation.</a:t>
            </a:r>
          </a:p>
          <a:p>
            <a:r>
              <a:rPr lang="en-GB" dirty="0" smtClean="0"/>
              <a:t>Strong trend in the EU (H2020)</a:t>
            </a:r>
          </a:p>
          <a:p>
            <a:r>
              <a:rPr lang="en-GB" dirty="0" smtClean="0"/>
              <a:t>Somewhat slower also in Slovenia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infrastructures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2209800"/>
            <a:ext cx="7543800" cy="44966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222" y="1528482"/>
            <a:ext cx="8510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„Research infrastructures“ refers to facilities, resources and related services used by the scientific community to conduct top-level research in their respective fields.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2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infrastructures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 ESFRI (European Strategy Forum on Research Infrastructures) established in 2002</a:t>
            </a:r>
          </a:p>
          <a:p>
            <a:r>
              <a:rPr lang="en-GB" dirty="0" smtClean="0"/>
              <a:t>Roadmap: prop</a:t>
            </a:r>
            <a:r>
              <a:rPr lang="sl-SI" dirty="0" smtClean="0"/>
              <a:t>o</a:t>
            </a:r>
            <a:r>
              <a:rPr lang="en-GB" dirty="0" err="1" smtClean="0"/>
              <a:t>sed</a:t>
            </a:r>
            <a:r>
              <a:rPr lang="en-GB" dirty="0" smtClean="0"/>
              <a:t> 15 (2016: 21) RI, some are already established as ERIC (European RI Consortium) EU legal entity</a:t>
            </a:r>
          </a:p>
          <a:p>
            <a:r>
              <a:rPr lang="en-GB" dirty="0" smtClean="0"/>
              <a:t>Slovenia contributes to 14 IR (e.g. CERN) </a:t>
            </a:r>
          </a:p>
          <a:p>
            <a:r>
              <a:rPr lang="en-GB" dirty="0" smtClean="0"/>
              <a:t>Humanities and Social Sciences:</a:t>
            </a:r>
          </a:p>
          <a:p>
            <a:pPr lvl="1"/>
            <a:r>
              <a:rPr lang="en-GB" dirty="0" smtClean="0"/>
              <a:t>DARIAH ERIC / DARIAH-SI: Digital Research Infrastructure for the Arts and Humanities</a:t>
            </a:r>
          </a:p>
          <a:p>
            <a:pPr lvl="1"/>
            <a:r>
              <a:rPr lang="en-GB" b="1" dirty="0" smtClean="0"/>
              <a:t>CLARIN ERIC / CLARIN.SI</a:t>
            </a:r>
            <a:r>
              <a:rPr lang="en-GB" dirty="0" smtClean="0"/>
              <a:t>: Common Language Resources and Technology Infrastructure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580"/>
            <a:ext cx="8229600" cy="4886020"/>
          </a:xfrm>
        </p:spPr>
        <p:txBody>
          <a:bodyPr>
            <a:normAutofit/>
          </a:bodyPr>
          <a:lstStyle/>
          <a:p>
            <a:r>
              <a:rPr lang="en-GB" dirty="0" smtClean="0"/>
              <a:t>Common Language Resources and Technology Infrastructure</a:t>
            </a:r>
          </a:p>
          <a:p>
            <a:r>
              <a:rPr lang="en-GB" dirty="0" smtClean="0"/>
              <a:t>Dedicated to long-term solutions and technology services for deploying, connecting, </a:t>
            </a:r>
            <a:r>
              <a:rPr lang="en-GB" dirty="0" err="1" smtClean="0"/>
              <a:t>analy</a:t>
            </a:r>
            <a:r>
              <a:rPr lang="sl-SI" dirty="0" smtClean="0"/>
              <a:t>s</a:t>
            </a:r>
            <a:r>
              <a:rPr lang="en-GB" dirty="0" err="1" smtClean="0"/>
              <a:t>ing</a:t>
            </a:r>
            <a:r>
              <a:rPr lang="en-GB" dirty="0" smtClean="0"/>
              <a:t> and sustaining digital language data and tools </a:t>
            </a:r>
          </a:p>
          <a:p>
            <a:r>
              <a:rPr lang="en-GB" dirty="0" smtClean="0"/>
              <a:t>A new paradigm for cooperation in development of language resources and tools</a:t>
            </a:r>
          </a:p>
          <a:p>
            <a:r>
              <a:rPr lang="en-GB" dirty="0" smtClean="0"/>
              <a:t>Action points: </a:t>
            </a:r>
          </a:p>
          <a:p>
            <a:pPr lvl="1"/>
            <a:r>
              <a:rPr lang="en-GB" dirty="0" smtClean="0"/>
              <a:t>Make existing solutions available in a common infrastructure, </a:t>
            </a:r>
          </a:p>
          <a:p>
            <a:pPr lvl="1"/>
            <a:r>
              <a:rPr lang="en-GB" dirty="0" smtClean="0"/>
              <a:t>Enable </a:t>
            </a:r>
            <a:r>
              <a:rPr lang="en-GB" dirty="0" err="1" smtClean="0"/>
              <a:t>consultacy</a:t>
            </a:r>
            <a:r>
              <a:rPr lang="en-GB" dirty="0" smtClean="0"/>
              <a:t> and teaching on how to tailor tools and resources to specific research needs, </a:t>
            </a:r>
          </a:p>
          <a:p>
            <a:pPr lvl="1"/>
            <a:r>
              <a:rPr lang="en-GB" dirty="0" smtClean="0"/>
              <a:t>Contribute to </a:t>
            </a:r>
            <a:r>
              <a:rPr lang="en-GB" dirty="0" err="1" smtClean="0"/>
              <a:t>standardisaton</a:t>
            </a:r>
            <a:r>
              <a:rPr lang="en-GB" dirty="0" smtClean="0"/>
              <a:t> of resources and tools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2" descr="https://www.clarin.eu/sites/default/files/clarin-frontpage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9"/>
          <a:stretch/>
        </p:blipFill>
        <p:spPr bwMode="auto">
          <a:xfrm>
            <a:off x="461682" y="408613"/>
            <a:ext cx="2129118" cy="14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CLARIN ERIC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 member countries + France and UK as observers</a:t>
            </a:r>
          </a:p>
          <a:p>
            <a:r>
              <a:rPr lang="en-GB" dirty="0" smtClean="0"/>
              <a:t>Based in the Netherlands</a:t>
            </a:r>
          </a:p>
          <a:p>
            <a:r>
              <a:rPr lang="en-GB" dirty="0" smtClean="0"/>
              <a:t>Leading the IR, support staff, working groups</a:t>
            </a:r>
          </a:p>
          <a:p>
            <a:r>
              <a:rPr lang="en-GB" dirty="0" smtClean="0"/>
              <a:t>Annual conferences</a:t>
            </a:r>
          </a:p>
          <a:p>
            <a:r>
              <a:rPr lang="en-GB" dirty="0" smtClean="0"/>
              <a:t>Virtual Language Observatory</a:t>
            </a:r>
          </a:p>
          <a:p>
            <a:r>
              <a:rPr lang="en-GB" dirty="0" smtClean="0"/>
              <a:t>Most work performed inside national consortia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43400"/>
            <a:ext cx="4191000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18376</TotalTime>
  <Words>1062</Words>
  <Application>Microsoft Office PowerPoint</Application>
  <PresentationFormat>On-screen Show (4:3)</PresentationFormat>
  <Paragraphs>190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Clarity</vt:lpstr>
      <vt:lpstr>PowerPoint Presentation</vt:lpstr>
      <vt:lpstr>Overview of the lecture</vt:lpstr>
      <vt:lpstr>Language Resources</vt:lpstr>
      <vt:lpstr>Re-use</vt:lpstr>
      <vt:lpstr>Open access to the results of research projects</vt:lpstr>
      <vt:lpstr>Research infrastructures</vt:lpstr>
      <vt:lpstr>Research infrastructures</vt:lpstr>
      <vt:lpstr>PowerPoint Presentation</vt:lpstr>
      <vt:lpstr>CLARIN ERIC</vt:lpstr>
      <vt:lpstr>PowerPoint Presentation</vt:lpstr>
      <vt:lpstr>PowerPoint Presentation</vt:lpstr>
      <vt:lpstr>Single Sign-On</vt:lpstr>
      <vt:lpstr>Handles</vt:lpstr>
      <vt:lpstr>Metadata</vt:lpstr>
      <vt:lpstr>Repository CLARIN.SI</vt:lpstr>
      <vt:lpstr>Administration</vt:lpstr>
      <vt:lpstr>Repository: uploading a new resource</vt:lpstr>
      <vt:lpstr>Repozitorij: download</vt:lpstr>
      <vt:lpstr>Data</vt:lpstr>
      <vt:lpstr>What is in the CLARIN.SI repository?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Missed chance or coming opportunity</dc:title>
  <dc:creator>tomaz</dc:creator>
  <cp:lastModifiedBy>Tomaz Erjavec</cp:lastModifiedBy>
  <cp:revision>2154</cp:revision>
  <dcterms:created xsi:type="dcterms:W3CDTF">2006-08-16T00:00:00Z</dcterms:created>
  <dcterms:modified xsi:type="dcterms:W3CDTF">2017-04-05T09:41:51Z</dcterms:modified>
</cp:coreProperties>
</file>