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00" r:id="rId2"/>
    <p:sldId id="340" r:id="rId3"/>
    <p:sldId id="401" r:id="rId4"/>
    <p:sldId id="402" r:id="rId5"/>
    <p:sldId id="384" r:id="rId6"/>
    <p:sldId id="387" r:id="rId7"/>
    <p:sldId id="385" r:id="rId8"/>
    <p:sldId id="386" r:id="rId9"/>
    <p:sldId id="383" r:id="rId10"/>
    <p:sldId id="328" r:id="rId11"/>
    <p:sldId id="403" r:id="rId12"/>
    <p:sldId id="392" r:id="rId13"/>
    <p:sldId id="365" r:id="rId14"/>
    <p:sldId id="388" r:id="rId15"/>
    <p:sldId id="397" r:id="rId16"/>
    <p:sldId id="394" r:id="rId17"/>
    <p:sldId id="389" r:id="rId18"/>
    <p:sldId id="405" r:id="rId19"/>
    <p:sldId id="399" r:id="rId20"/>
    <p:sldId id="391" r:id="rId21"/>
    <p:sldId id="398" r:id="rId22"/>
    <p:sldId id="407" r:id="rId23"/>
    <p:sldId id="320" r:id="rId24"/>
    <p:sldId id="406" r:id="rId25"/>
    <p:sldId id="413" r:id="rId26"/>
    <p:sldId id="412" r:id="rId27"/>
    <p:sldId id="408" r:id="rId28"/>
    <p:sldId id="409" r:id="rId29"/>
    <p:sldId id="410" r:id="rId30"/>
    <p:sldId id="414" r:id="rId31"/>
    <p:sldId id="356" r:id="rId32"/>
    <p:sldId id="395" r:id="rId33"/>
    <p:sldId id="415" r:id="rId34"/>
  </p:sldIdLst>
  <p:sldSz cx="9906000" cy="6858000" type="A4"/>
  <p:notesSz cx="6858000" cy="9144000"/>
  <p:defaultTextStyle>
    <a:defPPr>
      <a:defRPr lang="sl-SI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9594" autoAdjust="0"/>
  </p:normalViewPr>
  <p:slideViewPr>
    <p:cSldViewPr showGuides="1">
      <p:cViewPr varScale="1">
        <p:scale>
          <a:sx n="71" d="100"/>
          <a:sy n="71" d="100"/>
        </p:scale>
        <p:origin x="988" y="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t\Documents\Subs\15.JANES\tviti-quan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Geo!$B$2:$B$11</c:f>
              <c:strCache>
                <c:ptCount val="10"/>
                <c:pt idx="0">
                  <c:v>Ljubljana</c:v>
                </c:pt>
                <c:pt idx="1">
                  <c:v>Štajerska</c:v>
                </c:pt>
                <c:pt idx="2">
                  <c:v>Gorenjska</c:v>
                </c:pt>
                <c:pt idx="3">
                  <c:v>Tujina</c:v>
                </c:pt>
                <c:pt idx="4">
                  <c:v>Dolenjska</c:v>
                </c:pt>
                <c:pt idx="5">
                  <c:v>Primorska</c:v>
                </c:pt>
                <c:pt idx="6">
                  <c:v>Koroška</c:v>
                </c:pt>
                <c:pt idx="7">
                  <c:v>Rovtarska</c:v>
                </c:pt>
                <c:pt idx="8">
                  <c:v>Panonska</c:v>
                </c:pt>
                <c:pt idx="9">
                  <c:v>Maribor</c:v>
                </c:pt>
              </c:strCache>
            </c:strRef>
          </c:cat>
          <c:val>
            <c:numRef>
              <c:f>Geo!$C$2:$C$11</c:f>
              <c:numCache>
                <c:formatCode>General</c:formatCode>
                <c:ptCount val="10"/>
                <c:pt idx="0">
                  <c:v>96217</c:v>
                </c:pt>
                <c:pt idx="1">
                  <c:v>43787</c:v>
                </c:pt>
                <c:pt idx="2">
                  <c:v>39961</c:v>
                </c:pt>
                <c:pt idx="3">
                  <c:v>33632</c:v>
                </c:pt>
                <c:pt idx="4">
                  <c:v>18204</c:v>
                </c:pt>
                <c:pt idx="5">
                  <c:v>14211</c:v>
                </c:pt>
                <c:pt idx="6">
                  <c:v>6518</c:v>
                </c:pt>
                <c:pt idx="7">
                  <c:v>5215</c:v>
                </c:pt>
                <c:pt idx="8">
                  <c:v>5198</c:v>
                </c:pt>
                <c:pt idx="9">
                  <c:v>5001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7304"/>
        <c:axId val="7032400"/>
      </c:barChart>
      <c:catAx>
        <c:axId val="7027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2400"/>
        <c:crosses val="autoZero"/>
        <c:auto val="1"/>
        <c:lblAlgn val="ctr"/>
        <c:lblOffset val="100"/>
        <c:noMultiLvlLbl val="0"/>
      </c:catAx>
      <c:valAx>
        <c:axId val="703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7DE6A-8EBD-454E-88B2-450A4A81D483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5452-B5DD-4DF4-9F1D-3DD97694EF5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04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FDFB2544-5789-4BFA-8B50-A9B7D37F2677}" type="datetimeFigureOut">
              <a:rPr lang="sl-SI" smtClean="0"/>
              <a:pPr/>
              <a:t>18.1.2017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Predavatelj: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522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49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50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1A21-02C6-4D1A-8536-792760D52502}" type="datetime1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Tomaž Erjavec: Course on Language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4FC2-78E1-48D6-ADAA-6A02EC03F9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0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18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0618" y="4406901"/>
            <a:ext cx="7681987" cy="178177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0619" y="2564905"/>
            <a:ext cx="7681987" cy="196244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46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2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840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80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183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79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sl-SI" dirty="0" smtClean="0"/>
              <a:t>Kliknite ikono.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18.1.2017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69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-188158" y="547359"/>
            <a:ext cx="9906000" cy="1109928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16495" y="1556792"/>
            <a:ext cx="9217025" cy="4680519"/>
          </a:xfrm>
          <a:prstGeom prst="rect">
            <a:avLst/>
          </a:prstGeom>
          <a:noFill/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sl-SI" dirty="0" smtClean="0"/>
              <a:t>prva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16496" y="6237312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FDFB2544-5789-4BFA-8B50-A9B7D37F2677}" type="datetimeFigureOut">
              <a:rPr lang="sl-SI" smtClean="0"/>
              <a:pPr/>
              <a:t>18.1.2017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368824" y="6237312"/>
            <a:ext cx="624897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dr. </a:t>
            </a:r>
            <a:r>
              <a:rPr lang="sl-SI" dirty="0" err="1" smtClean="0"/>
              <a:t>Janes</a:t>
            </a:r>
            <a:r>
              <a:rPr lang="sl-SI" dirty="0" smtClean="0"/>
              <a:t> Novak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5" y="109207"/>
            <a:ext cx="1765233" cy="51148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48" y="44624"/>
            <a:ext cx="703633" cy="68604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260648"/>
            <a:ext cx="952500" cy="447675"/>
          </a:xfrm>
          <a:prstGeom prst="rect">
            <a:avLst/>
          </a:prstGeom>
        </p:spPr>
      </p:pic>
      <p:cxnSp>
        <p:nvCxnSpPr>
          <p:cNvPr id="12" name="Raven povezovalnik 11"/>
          <p:cNvCxnSpPr/>
          <p:nvPr/>
        </p:nvCxnSpPr>
        <p:spPr>
          <a:xfrm>
            <a:off x="0" y="836712"/>
            <a:ext cx="9906000" cy="0"/>
          </a:xfrm>
          <a:prstGeom prst="line">
            <a:avLst/>
          </a:prstGeom>
          <a:ln w="12700">
            <a:solidFill>
              <a:srgbClr val="A41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72866" rtl="0" eaLnBrk="1" latinLnBrk="0" hangingPunct="1">
        <a:spcBef>
          <a:spcPct val="0"/>
        </a:spcBef>
        <a:buNone/>
        <a:defRPr sz="3500" kern="1200">
          <a:solidFill>
            <a:srgbClr val="A41227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Clr>
          <a:srgbClr val="A41227"/>
        </a:buClr>
        <a:buFont typeface="Wingdings" panose="05000000000000000000" pitchFamily="2" charset="2"/>
        <a:buChar char="§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l.ijs.si/jan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lexonomy.cjvt.si/slovar-tviterscine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nl.ijs.si/jan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553" y="980728"/>
            <a:ext cx="8027987" cy="26261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Language Technologies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</a:b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</a:br>
            <a:r>
              <a:rPr lang="en-GB" sz="2400" dirty="0" smtClean="0"/>
              <a:t>Tomaž </a:t>
            </a:r>
            <a:r>
              <a:rPr lang="en-GB" sz="2400" dirty="0"/>
              <a:t>Erjavec</a:t>
            </a:r>
            <a:br>
              <a:rPr lang="en-GB" sz="2400" dirty="0"/>
            </a:br>
            <a:r>
              <a:rPr lang="en-GB" sz="2400" dirty="0"/>
              <a:t>Dept. of Knowledge Technologies</a:t>
            </a:r>
            <a:br>
              <a:rPr lang="en-GB" sz="2400" dirty="0"/>
            </a:br>
            <a:r>
              <a:rPr lang="en-GB" sz="2400" dirty="0"/>
              <a:t>Jožef Stefan Institute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0553" y="4713269"/>
            <a:ext cx="7932737" cy="1144815"/>
          </a:xfrm>
        </p:spPr>
        <p:txBody>
          <a:bodyPr>
            <a:noAutofit/>
          </a:bodyPr>
          <a:lstStyle/>
          <a:p>
            <a:r>
              <a:rPr lang="sl-SI" sz="2400" dirty="0"/>
              <a:t>Module </a:t>
            </a:r>
            <a:r>
              <a:rPr lang="en-US" sz="2400" dirty="0"/>
              <a:t>"Knowledge Technologies"</a:t>
            </a:r>
            <a:br>
              <a:rPr lang="en-US" sz="2400" dirty="0"/>
            </a:br>
            <a:r>
              <a:rPr lang="en-US" sz="2400" dirty="0"/>
              <a:t>Jožef Stefan International Postgraduate School</a:t>
            </a:r>
            <a:br>
              <a:rPr lang="en-US" sz="2400" dirty="0"/>
            </a:br>
            <a:r>
              <a:rPr lang="en-US" sz="2000" dirty="0"/>
              <a:t>20</a:t>
            </a:r>
            <a:r>
              <a:rPr lang="sl-SI" sz="2000" dirty="0"/>
              <a:t>16</a:t>
            </a:r>
            <a:r>
              <a:rPr lang="en-US" sz="2000" dirty="0"/>
              <a:t> / </a:t>
            </a:r>
            <a:r>
              <a:rPr lang="sl-SI" sz="2000" dirty="0"/>
              <a:t>2017</a:t>
            </a:r>
            <a:endParaRPr lang="sl-SI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956270" y="3429000"/>
            <a:ext cx="79565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Janes project</a:t>
            </a:r>
            <a:endParaRPr lang="en-GB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2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" y="0"/>
            <a:ext cx="9906000" cy="836712"/>
          </a:xfrm>
        </p:spPr>
        <p:txBody>
          <a:bodyPr>
            <a:noAutofit/>
          </a:bodyPr>
          <a:lstStyle/>
          <a:p>
            <a:r>
              <a:rPr lang="en-GB" sz="3400" b="1" dirty="0" smtClean="0"/>
              <a:t>Janes corpus in numbers</a:t>
            </a:r>
            <a:endParaRPr lang="en-GB" sz="3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1047965"/>
            <a:ext cx="7128792" cy="5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4" y="0"/>
            <a:ext cx="9231307" cy="908720"/>
          </a:xfrm>
        </p:spPr>
        <p:txBody>
          <a:bodyPr/>
          <a:lstStyle/>
          <a:p>
            <a:r>
              <a:rPr lang="en-GB" b="1" dirty="0" smtClean="0"/>
              <a:t>Metadata in the Janes corpus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75" y="1052736"/>
            <a:ext cx="9217025" cy="4680519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Metadata = data about data, i.e. data on texts</a:t>
            </a:r>
          </a:p>
          <a:p>
            <a:r>
              <a:rPr lang="en-GB" sz="3200" dirty="0" smtClean="0"/>
              <a:t>Allows much more interesting analyses</a:t>
            </a:r>
            <a:endParaRPr lang="en-GB" sz="3200" dirty="0" smtClean="0"/>
          </a:p>
          <a:p>
            <a:r>
              <a:rPr lang="en-GB" sz="3200" dirty="0" smtClean="0"/>
              <a:t>Some extracted directly from harvested documents (e.g. number of retweets)</a:t>
            </a:r>
          </a:p>
          <a:p>
            <a:r>
              <a:rPr lang="en-GB" sz="3200" dirty="0" smtClean="0"/>
              <a:t>Some extracted with simple heuristics (username, date of post)</a:t>
            </a:r>
          </a:p>
          <a:p>
            <a:r>
              <a:rPr lang="en-GB" sz="3200" dirty="0" smtClean="0"/>
              <a:t>Some added manually (sex  &amp; type of user)</a:t>
            </a:r>
          </a:p>
          <a:p>
            <a:r>
              <a:rPr lang="en-GB" sz="3200" dirty="0" smtClean="0"/>
              <a:t>Some added with machine learning methods (standardness, sentiment)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7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Language of texts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9"/>
          <a:stretch/>
        </p:blipFill>
        <p:spPr bwMode="auto">
          <a:xfrm>
            <a:off x="560512" y="836712"/>
            <a:ext cx="8136904" cy="6021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1272" y="278092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langid.py + heuristics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24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 of texts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052736"/>
            <a:ext cx="9000999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" y="0"/>
            <a:ext cx="9906000" cy="836712"/>
          </a:xfrm>
        </p:spPr>
        <p:txBody>
          <a:bodyPr>
            <a:noAutofit/>
          </a:bodyPr>
          <a:lstStyle/>
          <a:p>
            <a:r>
              <a:rPr lang="en-US" sz="3400" dirty="0" smtClean="0"/>
              <a:t>Types of users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5" y="1556792"/>
            <a:ext cx="6931610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3160" y="980728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Types of users on Twitter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manual annotation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private: 76%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corporate: 24%</a:t>
            </a:r>
          </a:p>
          <a:p>
            <a:pPr marL="879333" lvl="1" indent="-342900">
              <a:buFont typeface="Arial"/>
              <a:buChar char="•"/>
            </a:pPr>
            <a:r>
              <a:rPr lang="en-GB" sz="2400" dirty="0" smtClean="0"/>
              <a:t>84% neutral</a:t>
            </a:r>
          </a:p>
          <a:p>
            <a:pPr marL="879333" lvl="1" indent="-342900">
              <a:buFont typeface="Arial"/>
              <a:buChar char="•"/>
            </a:pPr>
            <a:r>
              <a:rPr lang="en-GB" sz="2400" dirty="0" smtClean="0"/>
              <a:t>13% male</a:t>
            </a:r>
          </a:p>
          <a:p>
            <a:pPr marL="879333" lvl="1" indent="-342900">
              <a:buFont typeface="Arial"/>
              <a:buChar char="•"/>
            </a:pPr>
            <a:r>
              <a:rPr lang="en-GB" sz="2400" dirty="0" smtClean="0"/>
              <a:t>3% female</a:t>
            </a:r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20552" y="86052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Gender of users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manual annotation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only </a:t>
            </a:r>
            <a:r>
              <a:rPr lang="en-GB" sz="2400" dirty="0" smtClean="0"/>
              <a:t>for Twitter &amp; blog posts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128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52" y="0"/>
            <a:ext cx="9906000" cy="836712"/>
          </a:xfrm>
        </p:spPr>
        <p:txBody>
          <a:bodyPr>
            <a:noAutofit/>
          </a:bodyPr>
          <a:lstStyle/>
          <a:p>
            <a:r>
              <a:rPr lang="en-US" sz="3400" dirty="0" smtClean="0"/>
              <a:t>Corporate vs. private users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836712"/>
            <a:ext cx="4597721" cy="291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4036548"/>
            <a:ext cx="4476328" cy="279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048" y="980728"/>
            <a:ext cx="4254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552" y="-57192"/>
            <a:ext cx="9906000" cy="89390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Region of users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200472" y="105273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Region of users on Twitter (Čibej &amp; Ljubešić 2015)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 smtClean="0"/>
              <a:t>automatic annotation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 smtClean="0"/>
              <a:t>22% of all users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 smtClean="0"/>
              <a:t>2% of all tweets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 smtClean="0"/>
              <a:t>7 regions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31754"/>
              </p:ext>
            </p:extLst>
          </p:nvPr>
        </p:nvGraphicFramePr>
        <p:xfrm>
          <a:off x="272480" y="3068960"/>
          <a:ext cx="67687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Content Placeholder 8" descr="positio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2240" r="4970" b="27744"/>
          <a:stretch/>
        </p:blipFill>
        <p:spPr>
          <a:xfrm>
            <a:off x="3800872" y="1052736"/>
            <a:ext cx="5888802" cy="4077072"/>
          </a:xfrm>
        </p:spPr>
      </p:pic>
    </p:spTree>
    <p:extLst>
      <p:ext uri="{BB962C8B-B14F-4D97-AF65-F5344CB8AC3E}">
        <p14:creationId xmlns:p14="http://schemas.microsoft.com/office/powerpoint/2010/main" val="2187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Text standardness</a:t>
            </a:r>
            <a:endParaRPr lang="en-GB" dirty="0"/>
          </a:p>
        </p:txBody>
      </p:sp>
      <p:pic>
        <p:nvPicPr>
          <p:cNvPr id="4" name="Picture 3" descr="Macintosh HD:Users:oldie:Downloads:janes.stand.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"/>
          <a:stretch/>
        </p:blipFill>
        <p:spPr bwMode="auto">
          <a:xfrm>
            <a:off x="0" y="2475679"/>
            <a:ext cx="5832648" cy="440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298" t="55870" r="15103" b="1051"/>
          <a:stretch/>
        </p:blipFill>
        <p:spPr>
          <a:xfrm>
            <a:off x="3152800" y="908720"/>
            <a:ext cx="7012158" cy="28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052736"/>
            <a:ext cx="9361040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Training dataset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Manual annotation, 1 day hackathon, 6 students</a:t>
            </a:r>
          </a:p>
          <a:p>
            <a:pPr lvl="2">
              <a:lnSpc>
                <a:spcPct val="90000"/>
              </a:lnSpc>
            </a:pPr>
            <a:r>
              <a:rPr lang="en-GB" sz="1700" dirty="0" smtClean="0"/>
              <a:t>900 texts single annotated (development set)</a:t>
            </a:r>
          </a:p>
          <a:p>
            <a:pPr lvl="2">
              <a:lnSpc>
                <a:spcPct val="90000"/>
              </a:lnSpc>
            </a:pPr>
            <a:r>
              <a:rPr lang="en-GB" sz="1700" dirty="0" smtClean="0"/>
              <a:t>400 texts double-annotated (testing set)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Feature selection (</a:t>
            </a:r>
            <a:r>
              <a:rPr lang="en-GB" sz="2200" dirty="0" smtClean="0"/>
              <a:t>29 features)</a:t>
            </a:r>
          </a:p>
          <a:p>
            <a:pPr lvl="1"/>
            <a:r>
              <a:rPr lang="en-GB" sz="2000" dirty="0" smtClean="0"/>
              <a:t>character-based:</a:t>
            </a:r>
          </a:p>
          <a:p>
            <a:pPr lvl="2"/>
            <a:r>
              <a:rPr lang="en-GB" sz="1500" dirty="0" smtClean="0"/>
              <a:t>repetitions of characters</a:t>
            </a:r>
          </a:p>
          <a:p>
            <a:pPr lvl="2"/>
            <a:r>
              <a:rPr lang="en-GB" sz="1500" dirty="0" smtClean="0"/>
              <a:t>ratio of alphabetic vs. non-alphabetic characters</a:t>
            </a:r>
          </a:p>
          <a:p>
            <a:pPr lvl="2"/>
            <a:r>
              <a:rPr lang="en-GB" sz="1500" dirty="0" smtClean="0"/>
              <a:t>ratio of vowels vs. consonants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/>
              <a:t>token-based:</a:t>
            </a:r>
          </a:p>
          <a:p>
            <a:pPr lvl="2"/>
            <a:r>
              <a:rPr lang="en-GB" sz="1500" dirty="0" smtClean="0"/>
              <a:t>proportion of very short words</a:t>
            </a:r>
          </a:p>
          <a:p>
            <a:pPr lvl="2"/>
            <a:r>
              <a:rPr lang="en-GB" sz="1500" dirty="0" smtClean="0"/>
              <a:t>proportion capitalised words</a:t>
            </a:r>
          </a:p>
          <a:p>
            <a:pPr lvl="2"/>
            <a:r>
              <a:rPr lang="en-GB" sz="1500" dirty="0" smtClean="0"/>
              <a:t>proportion of words not included the Sloleks lexicon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Regressor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/>
              <a:t>grid search </a:t>
            </a:r>
            <a:r>
              <a:rPr lang="en-GB" sz="2200" dirty="0" err="1" smtClean="0"/>
              <a:t>hyperparameter</a:t>
            </a:r>
            <a:r>
              <a:rPr lang="en-GB" sz="2200" dirty="0" smtClean="0"/>
              <a:t> optimisation via 10-fold cross-validation on the SVR regressor using RBF kernel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Evaluation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/>
              <a:t>mean absolute error: </a:t>
            </a:r>
            <a:r>
              <a:rPr lang="en-GB" sz="1700" dirty="0" smtClean="0"/>
              <a:t>0.377 T, 0.424 L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5552" y="-171400"/>
            <a:ext cx="9906000" cy="1109928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900" dirty="0" smtClean="0"/>
              <a:t>Text standardness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5599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Text standardness on Twitter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864913"/>
            <a:ext cx="4464496" cy="29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4" y="873391"/>
            <a:ext cx="4424536" cy="294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3726917"/>
            <a:ext cx="9417496" cy="32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158" y="-57192"/>
            <a:ext cx="9906000" cy="1109928"/>
          </a:xfrm>
        </p:spPr>
        <p:txBody>
          <a:bodyPr/>
          <a:lstStyle/>
          <a:p>
            <a:r>
              <a:rPr lang="en-GB" b="1" dirty="0" smtClean="0"/>
              <a:t>Janes project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8504" y="1124744"/>
            <a:ext cx="8496944" cy="390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805" indent="-285750">
              <a:lnSpc>
                <a:spcPct val="90000"/>
              </a:lnSpc>
              <a:buFont typeface="Arial"/>
              <a:buChar char="•"/>
            </a:pPr>
            <a:r>
              <a:rPr lang="en-GB" sz="2800" dirty="0" smtClean="0"/>
              <a:t>National basic research project „</a:t>
            </a:r>
            <a:r>
              <a:rPr lang="en-GB" sz="2800" i="1" dirty="0" smtClean="0"/>
              <a:t>Resources, Tools and Methods for the Research of Nonstandard Internet Slovene“ </a:t>
            </a:r>
            <a:r>
              <a:rPr lang="en-GB" sz="2800" dirty="0" smtClean="0"/>
              <a:t>(J6―6842)</a:t>
            </a:r>
            <a:endParaRPr lang="en-GB" sz="2800" b="1" dirty="0" smtClean="0"/>
          </a:p>
          <a:p>
            <a:pPr marL="352805" indent="-285750">
              <a:lnSpc>
                <a:spcPct val="90000"/>
              </a:lnSpc>
              <a:buFont typeface="Arial"/>
              <a:buChar char="•"/>
            </a:pPr>
            <a:r>
              <a:rPr lang="en-GB" sz="2800" dirty="0" smtClean="0"/>
              <a:t>3 </a:t>
            </a:r>
            <a:r>
              <a:rPr lang="en-GB" sz="2800" dirty="0" err="1" smtClean="0"/>
              <a:t>yr</a:t>
            </a:r>
            <a:r>
              <a:rPr lang="en-GB" sz="2800" dirty="0" smtClean="0"/>
              <a:t>, 2014-2017</a:t>
            </a:r>
          </a:p>
          <a:p>
            <a:pPr marL="352805" indent="-285750">
              <a:lnSpc>
                <a:spcPct val="90000"/>
              </a:lnSpc>
              <a:buFont typeface="Arial"/>
              <a:buChar char="•"/>
            </a:pPr>
            <a:r>
              <a:rPr lang="en-GB" sz="2800" dirty="0" smtClean="0"/>
              <a:t>Lead: Dept. of Translation, Faculty of Arts, Uni. of Ljubljana (Darja Fišer)</a:t>
            </a:r>
          </a:p>
          <a:p>
            <a:pPr marL="352805" indent="-285750">
              <a:lnSpc>
                <a:spcPct val="90000"/>
              </a:lnSpc>
              <a:buFont typeface="Arial"/>
              <a:buChar char="•"/>
            </a:pPr>
            <a:r>
              <a:rPr lang="en-GB" sz="2800" dirty="0" smtClean="0"/>
              <a:t>Also: Jožef Stefan Institute, E8</a:t>
            </a:r>
          </a:p>
          <a:p>
            <a:pPr marL="352805" indent="-285750">
              <a:lnSpc>
                <a:spcPct val="90000"/>
              </a:lnSpc>
              <a:buFont typeface="Arial"/>
              <a:buChar char="•"/>
            </a:pPr>
            <a:r>
              <a:rPr lang="en-GB" sz="2800" dirty="0" smtClean="0"/>
              <a:t>8 team members</a:t>
            </a:r>
          </a:p>
          <a:p>
            <a:pPr marL="352805" indent="-285750">
              <a:lnSpc>
                <a:spcPct val="90000"/>
              </a:lnSpc>
              <a:buFont typeface="Arial"/>
              <a:buChar char="•"/>
            </a:pPr>
            <a:r>
              <a:rPr lang="en-GB" sz="2800" dirty="0" smtClean="0">
                <a:hlinkClick r:id="rId2"/>
              </a:rPr>
              <a:t>http://nl.ijs.si/janes</a:t>
            </a:r>
            <a:endParaRPr lang="en-GB" sz="3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6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Text sentiment</a:t>
            </a:r>
            <a:endParaRPr lang="en-US" dirty="0"/>
          </a:p>
        </p:txBody>
      </p:sp>
      <p:pic>
        <p:nvPicPr>
          <p:cNvPr id="5" name="Picture 4" descr="Macintosh HD:Users:oldie:Downloads:janes.senti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"/>
          <a:stretch/>
        </p:blipFill>
        <p:spPr bwMode="auto">
          <a:xfrm>
            <a:off x="344488" y="1196752"/>
            <a:ext cx="7344816" cy="5362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45088" y="2348880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automatic annotation with SVM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large manually labelled Twitter dataset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Smailović 2014</a:t>
            </a:r>
          </a:p>
        </p:txBody>
      </p:sp>
    </p:spTree>
    <p:extLst>
      <p:ext uri="{BB962C8B-B14F-4D97-AF65-F5344CB8AC3E}">
        <p14:creationId xmlns:p14="http://schemas.microsoft.com/office/powerpoint/2010/main" val="39271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Sentiment on Twitter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836712"/>
            <a:ext cx="5184576" cy="3347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907" y="3682130"/>
            <a:ext cx="5039645" cy="32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en-GB" b="1" dirty="0" smtClean="0"/>
              <a:t>Linguistic processing</a:t>
            </a:r>
            <a:endParaRPr lang="en-GB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800" dirty="0" smtClean="0"/>
              <a:t>Sentence segmentation &amp; tokenization</a:t>
            </a:r>
          </a:p>
          <a:p>
            <a:pPr lvl="1">
              <a:lnSpc>
                <a:spcPct val="90000"/>
              </a:lnSpc>
            </a:pPr>
            <a:r>
              <a:rPr lang="en-GB" sz="2400" i="1" dirty="0" smtClean="0"/>
              <a:t>To je ok.  → To + </a:t>
            </a:r>
            <a:r>
              <a:rPr lang="en-GB" altLang="sl-SI" sz="2400" i="1" dirty="0" smtClean="0"/>
              <a:t>␣ + je + ␣ + ok + .</a:t>
            </a:r>
            <a:endParaRPr lang="en-GB" sz="2400" i="1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800" dirty="0" smtClean="0"/>
              <a:t>Rediacritization</a:t>
            </a:r>
          </a:p>
          <a:p>
            <a:pPr lvl="1">
              <a:lnSpc>
                <a:spcPct val="90000"/>
              </a:lnSpc>
            </a:pPr>
            <a:r>
              <a:rPr lang="en-GB" sz="2400" i="1" dirty="0" smtClean="0"/>
              <a:t>On se </a:t>
            </a:r>
            <a:r>
              <a:rPr lang="en-GB" sz="2400" i="1" dirty="0" err="1" smtClean="0"/>
              <a:t>se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vedno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rezi</a:t>
            </a:r>
            <a:r>
              <a:rPr lang="en-GB" sz="2400" i="1" dirty="0" smtClean="0"/>
              <a:t>! → On se </a:t>
            </a:r>
            <a:r>
              <a:rPr lang="en-GB" sz="2400" i="1" dirty="0" err="1" smtClean="0"/>
              <a:t>še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vedno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reži</a:t>
            </a:r>
            <a:r>
              <a:rPr lang="en-GB" sz="2400" i="1" dirty="0" smtClean="0"/>
              <a:t>!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800" dirty="0" smtClean="0"/>
              <a:t>Normalization</a:t>
            </a:r>
          </a:p>
          <a:p>
            <a:pPr lvl="1">
              <a:lnSpc>
                <a:spcPct val="90000"/>
              </a:lnSpc>
            </a:pPr>
            <a:r>
              <a:rPr lang="en-GB" sz="2400" i="1" dirty="0" smtClean="0"/>
              <a:t>jest, </a:t>
            </a:r>
            <a:r>
              <a:rPr lang="en-GB" sz="2400" i="1" dirty="0" err="1" smtClean="0"/>
              <a:t>jst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jas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js</a:t>
            </a:r>
            <a:r>
              <a:rPr lang="en-GB" sz="2400" i="1" dirty="0" smtClean="0"/>
              <a:t> →</a:t>
            </a:r>
            <a:r>
              <a:rPr lang="en-GB" sz="2400" dirty="0" smtClean="0"/>
              <a:t> </a:t>
            </a:r>
            <a:r>
              <a:rPr lang="en-GB" sz="2400" i="1" dirty="0" err="1" smtClean="0"/>
              <a:t>jaz</a:t>
            </a:r>
            <a:endParaRPr lang="en-GB" sz="2400" i="1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800" dirty="0" smtClean="0"/>
              <a:t>Tagging &amp; lemmatization</a:t>
            </a:r>
          </a:p>
          <a:p>
            <a:pPr lvl="1">
              <a:lnSpc>
                <a:spcPct val="90000"/>
              </a:lnSpc>
            </a:pPr>
            <a:r>
              <a:rPr lang="en-GB" sz="2400" i="1" dirty="0" err="1" smtClean="0"/>
              <a:t>časa</a:t>
            </a:r>
            <a:r>
              <a:rPr lang="en-GB" sz="2400" i="1" dirty="0" smtClean="0"/>
              <a:t> → </a:t>
            </a:r>
            <a:r>
              <a:rPr lang="en-GB" sz="2400" i="1" dirty="0" err="1" smtClean="0"/>
              <a:t>Ncmsg</a:t>
            </a:r>
            <a:r>
              <a:rPr lang="en-GB" sz="2400" i="1" dirty="0" smtClean="0"/>
              <a:t> + </a:t>
            </a:r>
            <a:r>
              <a:rPr lang="en-GB" sz="2400" i="1" dirty="0" err="1" smtClean="0"/>
              <a:t>čas</a:t>
            </a:r>
            <a:endParaRPr lang="en-GB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326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en-GB" b="1" dirty="0" smtClean="0"/>
              <a:t>Linguistic processing 1.</a:t>
            </a:r>
            <a:endParaRPr lang="en-GB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Tokenization &amp; sentence segmentation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Token: one occurrence of a word or punctuation symbol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Typically first tool to apply to text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More difficult than it looks, esp. for non-standard text:</a:t>
            </a:r>
          </a:p>
          <a:p>
            <a:pPr lvl="1">
              <a:lnSpc>
                <a:spcPct val="90000"/>
              </a:lnSpc>
            </a:pPr>
            <a:r>
              <a:rPr lang="en-GB" sz="2400" i="1" dirty="0" smtClean="0"/>
              <a:t>Hello, Mr. President!</a:t>
            </a:r>
          </a:p>
          <a:p>
            <a:pPr lvl="1">
              <a:lnSpc>
                <a:spcPct val="90000"/>
              </a:lnSpc>
            </a:pPr>
            <a:r>
              <a:rPr lang="en-GB" sz="2400" i="1" dirty="0" err="1" smtClean="0"/>
              <a:t>moram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tukaj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pisati</a:t>
            </a:r>
            <a:r>
              <a:rPr lang="en-GB" sz="2400" i="1" dirty="0" smtClean="0"/>
              <a:t>? :-)no se </a:t>
            </a:r>
            <a:r>
              <a:rPr lang="en-GB" sz="2400" i="1" dirty="0" err="1" smtClean="0"/>
              <a:t>bom</a:t>
            </a:r>
            <a:r>
              <a:rPr lang="en-GB" sz="2400" i="1" dirty="0" smtClean="0"/>
              <a:t> mal </a:t>
            </a:r>
            <a:r>
              <a:rPr lang="en-GB" sz="2400" i="1" dirty="0" err="1" smtClean="0"/>
              <a:t>opisala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pač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tko</a:t>
            </a:r>
            <a:r>
              <a:rPr lang="en-GB" sz="2400" i="1" dirty="0" smtClean="0"/>
              <a:t>..</a:t>
            </a:r>
            <a:r>
              <a:rPr lang="en-GB" sz="2400" i="1" dirty="0" err="1" smtClean="0"/>
              <a:t>kokrkol</a:t>
            </a:r>
            <a:r>
              <a:rPr lang="en-GB" sz="2400" i="1" dirty="0" smtClean="0"/>
              <a:t> :-)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Combination of classic &amp; optional regex rules for non-standard language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Evaluation: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token - very good (99.2%)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sentence - room for improvement (86.3%)</a:t>
            </a:r>
          </a:p>
        </p:txBody>
      </p:sp>
    </p:spTree>
    <p:extLst>
      <p:ext uri="{BB962C8B-B14F-4D97-AF65-F5344CB8AC3E}">
        <p14:creationId xmlns:p14="http://schemas.microsoft.com/office/powerpoint/2010/main" val="27279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en-GB" b="1" dirty="0" smtClean="0"/>
              <a:t>Linguistic processing 2.</a:t>
            </a:r>
            <a:endParaRPr lang="en-GB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Rediacritization 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In general difficult: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Out-of-Vocabulary words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Ambiguous words: </a:t>
            </a:r>
            <a:r>
              <a:rPr lang="en-GB" sz="2000" i="1" dirty="0" smtClean="0"/>
              <a:t>Problem je </a:t>
            </a:r>
            <a:r>
              <a:rPr lang="en-GB" sz="2000" i="1" dirty="0" err="1" smtClean="0"/>
              <a:t>resen</a:t>
            </a:r>
            <a:r>
              <a:rPr lang="en-GB" sz="2000" i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(Ljubešić in dr. 2016)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Machine learning approach: </a:t>
            </a:r>
            <a:r>
              <a:rPr lang="en-GB" sz="2400" dirty="0" err="1" smtClean="0"/>
              <a:t>KenLM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Easy to acquire training data: strip diacritic from regular corpus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Translation model + Language model (context!)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Evaluation: Wikipedia 99.62%, tweets 99.12%</a:t>
            </a:r>
          </a:p>
        </p:txBody>
      </p:sp>
    </p:spTree>
    <p:extLst>
      <p:ext uri="{BB962C8B-B14F-4D97-AF65-F5344CB8AC3E}">
        <p14:creationId xmlns:p14="http://schemas.microsoft.com/office/powerpoint/2010/main" val="18434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en-GB" b="1" dirty="0" smtClean="0"/>
              <a:t>Linguistic processing 3.</a:t>
            </a:r>
            <a:endParaRPr lang="en-GB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Normalization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Standardise non-standard words in text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Character-based statistical machine translation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Manually annotated training set: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en-GB" sz="2800" dirty="0" smtClean="0"/>
              <a:t>4.000 tweets, 100.000 words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8158" r="9027"/>
          <a:stretch/>
        </p:blipFill>
        <p:spPr>
          <a:xfrm>
            <a:off x="5185377" y="2852936"/>
            <a:ext cx="4705073" cy="4003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0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en-GB" b="1" dirty="0" smtClean="0"/>
              <a:t>Linguistic processing 5.</a:t>
            </a:r>
            <a:endParaRPr lang="en-GB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MSD tagging &amp; lemmatization 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Performed on normalised text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Use of MULTEXT-East MSD tagset for Slovene (1900 tags)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New tags for CMC-specific elements (e-mails, URLs, emoji, hashtags, mentions)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(Ljubešić in Erjavec 2016)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Conditional random fields &amp; lexicon used as a feature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Trained on ssj500k manually annotated corpus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Evaluation: 94.3%, 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Error reduction to previous best result: 25%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56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16632"/>
            <a:ext cx="8753872" cy="893904"/>
          </a:xfrm>
        </p:spPr>
        <p:txBody>
          <a:bodyPr/>
          <a:lstStyle/>
          <a:p>
            <a:r>
              <a:rPr lang="en-GB" b="1" dirty="0" smtClean="0"/>
              <a:t>Corpus Encoding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5" y="908720"/>
            <a:ext cx="9217025" cy="594928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Janes XML schema for structure and metadata</a:t>
            </a:r>
          </a:p>
          <a:p>
            <a:pPr marL="0" indent="0">
              <a:lnSpc>
                <a:spcPct val="90000"/>
              </a:lnSpc>
              <a:buNone/>
            </a:pPr>
            <a:endParaRPr lang="sl-SI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&lt;</a:t>
            </a:r>
            <a:r>
              <a:rPr lang="en-GB" sz="2400" dirty="0" err="1"/>
              <a:t>wikipedia</a:t>
            </a:r>
            <a:r>
              <a:rPr lang="en-GB" sz="2400" dirty="0"/>
              <a:t> </a:t>
            </a:r>
            <a:r>
              <a:rPr lang="en-GB" sz="2400" dirty="0" err="1"/>
              <a:t>xml:id</a:t>
            </a:r>
            <a:r>
              <a:rPr lang="en-GB" sz="2400" dirty="0"/>
              <a:t>="</a:t>
            </a:r>
            <a:r>
              <a:rPr lang="en-GB" sz="2400" dirty="0" err="1"/>
              <a:t>janes.wikipedia.pagetalk</a:t>
            </a:r>
            <a:r>
              <a:rPr lang="en-GB" sz="2400" dirty="0"/>
              <a:t>"&gt;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    &lt;page </a:t>
            </a:r>
            <a:r>
              <a:rPr lang="en-GB" sz="2400" dirty="0" err="1"/>
              <a:t>xml:id</a:t>
            </a:r>
            <a:r>
              <a:rPr lang="en-GB" sz="2400" dirty="0"/>
              <a:t>="</a:t>
            </a:r>
            <a:r>
              <a:rPr lang="en-GB" sz="2400" dirty="0" smtClean="0"/>
              <a:t>janes.wikipedia.pagetalk.1"</a:t>
            </a:r>
            <a:r>
              <a:rPr lang="sl-SI" sz="2400" dirty="0" smtClean="0"/>
              <a:t> </a:t>
            </a: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/>
              <a:t>        </a:t>
            </a:r>
            <a:r>
              <a:rPr lang="en-GB" sz="2400" dirty="0" err="1" smtClean="0"/>
              <a:t>url</a:t>
            </a:r>
            <a:r>
              <a:rPr lang="sl-SI" sz="2400" dirty="0" smtClean="0"/>
              <a:t> </a:t>
            </a:r>
            <a:r>
              <a:rPr lang="en-GB" sz="2400" dirty="0" smtClean="0"/>
              <a:t>=</a:t>
            </a:r>
            <a:r>
              <a:rPr lang="sl-SI" sz="2400" dirty="0" smtClean="0"/>
              <a:t> </a:t>
            </a:r>
            <a:br>
              <a:rPr lang="sl-SI" sz="2400" dirty="0" smtClean="0"/>
            </a:br>
            <a:r>
              <a:rPr lang="sl-SI" sz="2400" dirty="0" smtClean="0"/>
              <a:t>        </a:t>
            </a:r>
            <a:r>
              <a:rPr lang="en-GB" sz="2400" dirty="0" smtClean="0"/>
              <a:t>"https://sl.wikipedia.org/wiki/</a:t>
            </a:r>
            <a:r>
              <a:rPr lang="en-GB" sz="2400" dirty="0" err="1" smtClean="0"/>
              <a:t>Pogovor:Glavna_stran</a:t>
            </a:r>
            <a:r>
              <a:rPr lang="en-GB" sz="2400" dirty="0" smtClean="0"/>
              <a:t>/Arhiv_junij_2006"&gt;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/>
              <a:t>      </a:t>
            </a:r>
            <a:r>
              <a:rPr lang="en-GB" sz="2400" dirty="0"/>
              <a:t>&lt;title&gt;</a:t>
            </a:r>
            <a:r>
              <a:rPr lang="en-GB" sz="2400" b="1" dirty="0" err="1"/>
              <a:t>Pogovor:Glavna</a:t>
            </a:r>
            <a:r>
              <a:rPr lang="en-GB" sz="2400" b="1" dirty="0"/>
              <a:t> </a:t>
            </a:r>
            <a:r>
              <a:rPr lang="en-GB" sz="2400" b="1" dirty="0" err="1"/>
              <a:t>stran</a:t>
            </a:r>
            <a:r>
              <a:rPr lang="en-GB" sz="2400" b="1" dirty="0"/>
              <a:t>/</a:t>
            </a:r>
            <a:r>
              <a:rPr lang="en-GB" sz="2400" b="1" dirty="0" err="1"/>
              <a:t>Arhiv</a:t>
            </a:r>
            <a:r>
              <a:rPr lang="en-GB" sz="2400" b="1" dirty="0"/>
              <a:t> </a:t>
            </a:r>
            <a:r>
              <a:rPr lang="en-GB" sz="2400" b="1" dirty="0" err="1"/>
              <a:t>junij</a:t>
            </a:r>
            <a:r>
              <a:rPr lang="en-GB" sz="2400" b="1" dirty="0"/>
              <a:t> 2006</a:t>
            </a:r>
            <a:r>
              <a:rPr lang="en-GB" sz="2400" dirty="0"/>
              <a:t>&lt;/title&gt;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      &lt;topic </a:t>
            </a:r>
            <a:r>
              <a:rPr lang="en-GB" sz="2400" dirty="0" err="1"/>
              <a:t>xml:id</a:t>
            </a:r>
            <a:r>
              <a:rPr lang="en-GB" sz="2400" dirty="0"/>
              <a:t>="janes.wikipedia.pagetalk.1.1"&gt;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         &lt;title&gt;</a:t>
            </a:r>
            <a:r>
              <a:rPr lang="en-GB" sz="2400" b="1" dirty="0" err="1"/>
              <a:t>Pogovor:Glavna</a:t>
            </a:r>
            <a:r>
              <a:rPr lang="en-GB" sz="2400" b="1" dirty="0"/>
              <a:t> </a:t>
            </a:r>
            <a:r>
              <a:rPr lang="en-GB" sz="2400" b="1" dirty="0" err="1"/>
              <a:t>stran</a:t>
            </a:r>
            <a:r>
              <a:rPr lang="en-GB" sz="2400" b="1" dirty="0"/>
              <a:t>/</a:t>
            </a:r>
            <a:r>
              <a:rPr lang="en-GB" sz="2400" b="1" dirty="0" err="1"/>
              <a:t>Arhiv</a:t>
            </a:r>
            <a:r>
              <a:rPr lang="en-GB" sz="2400" b="1" dirty="0"/>
              <a:t> </a:t>
            </a:r>
            <a:r>
              <a:rPr lang="en-GB" sz="2400" b="1" dirty="0" err="1"/>
              <a:t>junij</a:t>
            </a:r>
            <a:r>
              <a:rPr lang="en-GB" sz="2400" b="1" dirty="0"/>
              <a:t> 2006</a:t>
            </a:r>
            <a:r>
              <a:rPr lang="en-GB" sz="2400" dirty="0"/>
              <a:t>&lt;/title&gt;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         &lt;comment </a:t>
            </a:r>
            <a:r>
              <a:rPr lang="en-GB" sz="2400" dirty="0" err="1"/>
              <a:t>xml:id</a:t>
            </a:r>
            <a:r>
              <a:rPr lang="en-GB" sz="2400" dirty="0"/>
              <a:t>="janes.wikipedia.pagetalk.1.1.1" </a:t>
            </a:r>
            <a:r>
              <a:rPr lang="en-GB" sz="2400" dirty="0" err="1"/>
              <a:t>xml:lang</a:t>
            </a:r>
            <a:r>
              <a:rPr lang="en-GB" sz="2400" dirty="0"/>
              <a:t>="</a:t>
            </a:r>
            <a:r>
              <a:rPr lang="en-GB" sz="2400" dirty="0" err="1"/>
              <a:t>slv</a:t>
            </a:r>
            <a:r>
              <a:rPr lang="en-GB" sz="2400" dirty="0"/>
              <a:t>"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                  </a:t>
            </a:r>
            <a:r>
              <a:rPr lang="en-GB" sz="2400" dirty="0" err="1"/>
              <a:t>std_tech</a:t>
            </a:r>
            <a:r>
              <a:rPr lang="en-GB" sz="2400" dirty="0"/>
              <a:t>="T1" </a:t>
            </a:r>
            <a:r>
              <a:rPr lang="en-GB" sz="2400" dirty="0" err="1"/>
              <a:t>std_tech_n</a:t>
            </a:r>
            <a:r>
              <a:rPr lang="en-GB" sz="2400" dirty="0"/>
              <a:t>="1.6" </a:t>
            </a:r>
            <a:r>
              <a:rPr lang="en-GB" sz="2400" dirty="0" err="1"/>
              <a:t>std_ling</a:t>
            </a:r>
            <a:r>
              <a:rPr lang="en-GB" sz="2400" dirty="0"/>
              <a:t>="L1" </a:t>
            </a:r>
            <a:r>
              <a:rPr lang="en-GB" sz="2400" dirty="0" err="1"/>
              <a:t>std_ling_n</a:t>
            </a:r>
            <a:r>
              <a:rPr lang="en-GB" sz="2400" dirty="0"/>
              <a:t>="1.3"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                  sentiment="neutral"&gt;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           &lt;text&gt;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             &lt;p </a:t>
            </a:r>
            <a:r>
              <a:rPr lang="en-GB" sz="2400" dirty="0" err="1"/>
              <a:t>xml:id</a:t>
            </a:r>
            <a:r>
              <a:rPr lang="en-GB" sz="2400" dirty="0"/>
              <a:t>="janes.wikipedia.pagetalk.1.1.1.1"&gt;</a:t>
            </a:r>
            <a:r>
              <a:rPr lang="en-GB" sz="2400" b="1" dirty="0"/>
              <a:t>O </a:t>
            </a:r>
            <a:r>
              <a:rPr lang="en-GB" sz="2400" b="1" dirty="0" err="1"/>
              <a:t>vsebinah</a:t>
            </a:r>
            <a:r>
              <a:rPr lang="en-GB" sz="2400" b="1" dirty="0"/>
              <a:t> </a:t>
            </a:r>
            <a:r>
              <a:rPr lang="en-GB" sz="2400" b="1" dirty="0" err="1"/>
              <a:t>glavne</a:t>
            </a:r>
            <a:r>
              <a:rPr lang="en-GB" sz="2400" b="1" dirty="0"/>
              <a:t> </a:t>
            </a:r>
            <a:r>
              <a:rPr lang="en-GB" sz="2400" b="1" dirty="0" err="1"/>
              <a:t>strani</a:t>
            </a:r>
            <a:endParaRPr lang="en-GB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400" b="1" dirty="0"/>
              <a:t>               se </a:t>
            </a:r>
            <a:r>
              <a:rPr lang="en-GB" sz="2400" b="1" dirty="0" err="1"/>
              <a:t>dogovarjamo</a:t>
            </a:r>
            <a:r>
              <a:rPr lang="en-GB" sz="2400" b="1" dirty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2400" b="1" dirty="0" err="1"/>
              <a:t>Wikipedija:Glavna</a:t>
            </a:r>
            <a:r>
              <a:rPr lang="en-GB" sz="2400" b="1" dirty="0"/>
              <a:t> </a:t>
            </a:r>
            <a:r>
              <a:rPr lang="en-GB" sz="2400" b="1" dirty="0" err="1"/>
              <a:t>stran</a:t>
            </a:r>
            <a:r>
              <a:rPr lang="en-GB" sz="2400" b="1" dirty="0"/>
              <a:t>.</a:t>
            </a:r>
            <a:r>
              <a:rPr lang="en-GB" sz="2400" dirty="0"/>
              <a:t>&lt;/p&gt;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5850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9608" y="-171400"/>
            <a:ext cx="9906000" cy="1109928"/>
          </a:xfrm>
        </p:spPr>
        <p:txBody>
          <a:bodyPr/>
          <a:lstStyle/>
          <a:p>
            <a:r>
              <a:rPr lang="en-GB" dirty="0" smtClean="0"/>
              <a:t>Linguistic annotation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5" y="938528"/>
            <a:ext cx="9217025" cy="5298783"/>
          </a:xfrm>
        </p:spPr>
        <p:txBody>
          <a:bodyPr/>
          <a:lstStyle/>
          <a:p>
            <a:r>
              <a:rPr lang="en-GB" sz="2800" dirty="0" smtClean="0"/>
              <a:t>Text in XML according to TEI P5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2"/>
          <a:srcRect l="20612" t="26146" r="22945" b="18463"/>
          <a:stretch/>
        </p:blipFill>
        <p:spPr>
          <a:xfrm>
            <a:off x="1280593" y="1502786"/>
            <a:ext cx="6984776" cy="523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172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 smtClean="0"/>
              <a:t>Janes in (no)SketchEngine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" y="836712"/>
            <a:ext cx="9906000" cy="58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158" y="-57192"/>
            <a:ext cx="9906000" cy="1109928"/>
          </a:xfrm>
        </p:spPr>
        <p:txBody>
          <a:bodyPr/>
          <a:lstStyle/>
          <a:p>
            <a:r>
              <a:rPr lang="en-GB" b="1" dirty="0" smtClean="0"/>
              <a:t>Research goals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3" y="980728"/>
            <a:ext cx="9577064" cy="5544616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>
                <a:solidFill>
                  <a:srgbClr val="A41227"/>
                </a:solidFill>
                <a:latin typeface="+mj-lt"/>
                <a:ea typeface="+mj-ea"/>
                <a:cs typeface="+mj-cs"/>
              </a:rPr>
              <a:t>WP1</a:t>
            </a:r>
            <a:r>
              <a:rPr lang="en-GB" sz="2800" b="1" dirty="0">
                <a:solidFill>
                  <a:srgbClr val="A41227"/>
                </a:solidFill>
                <a:latin typeface="+mj-lt"/>
                <a:ea typeface="+mj-ea"/>
                <a:cs typeface="+mj-cs"/>
              </a:rPr>
              <a:t>: Corpus construction</a:t>
            </a:r>
          </a:p>
          <a:p>
            <a:pPr>
              <a:lnSpc>
                <a:spcPct val="90000"/>
              </a:lnSpc>
            </a:pPr>
            <a:r>
              <a:rPr lang="en-GB" sz="2500" dirty="0" smtClean="0"/>
              <a:t>WP2: Linguistic analysis</a:t>
            </a:r>
          </a:p>
          <a:p>
            <a:pPr lvl="1">
              <a:lnSpc>
                <a:spcPct val="90000"/>
              </a:lnSpc>
            </a:pPr>
            <a:r>
              <a:rPr lang="en-GB" sz="2300" dirty="0" smtClean="0"/>
              <a:t>Task 1:</a:t>
            </a:r>
            <a:r>
              <a:rPr lang="en-GB" sz="2300" dirty="0"/>
              <a:t> </a:t>
            </a:r>
            <a:r>
              <a:rPr lang="en-GB" sz="2300" dirty="0" smtClean="0"/>
              <a:t>vs. standard Slovene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orthography (spelling, capitalization, punctuation)</a:t>
            </a:r>
          </a:p>
          <a:p>
            <a:pPr lvl="2">
              <a:lnSpc>
                <a:spcPct val="90000"/>
              </a:lnSpc>
            </a:pPr>
            <a:r>
              <a:rPr lang="en-GB" sz="1900" dirty="0" smtClean="0"/>
              <a:t>regional variation</a:t>
            </a:r>
            <a:endParaRPr lang="en-GB" sz="1800" dirty="0" smtClean="0"/>
          </a:p>
          <a:p>
            <a:pPr lvl="2">
              <a:lnSpc>
                <a:spcPct val="90000"/>
              </a:lnSpc>
            </a:pPr>
            <a:r>
              <a:rPr lang="en-GB" sz="1800" dirty="0"/>
              <a:t>shortening strategies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syntax</a:t>
            </a:r>
          </a:p>
          <a:p>
            <a:pPr lvl="1">
              <a:lnSpc>
                <a:spcPct val="90000"/>
              </a:lnSpc>
            </a:pPr>
            <a:r>
              <a:rPr lang="en-GB" sz="2300" dirty="0" smtClean="0"/>
              <a:t>Task 2:</a:t>
            </a:r>
            <a:r>
              <a:rPr lang="en-GB" sz="2300" dirty="0"/>
              <a:t> </a:t>
            </a:r>
            <a:r>
              <a:rPr lang="en-GB" sz="2300" dirty="0" smtClean="0"/>
              <a:t>vs. spoken Slovene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discourse markers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interactive elements</a:t>
            </a:r>
          </a:p>
          <a:p>
            <a:pPr lvl="1">
              <a:lnSpc>
                <a:spcPct val="90000"/>
              </a:lnSpc>
            </a:pPr>
            <a:r>
              <a:rPr lang="en-GB" sz="2300" dirty="0" smtClean="0"/>
              <a:t>Task </a:t>
            </a:r>
            <a:r>
              <a:rPr lang="en-GB" sz="2300" dirty="0"/>
              <a:t>3</a:t>
            </a:r>
            <a:r>
              <a:rPr lang="en-GB" sz="2300" dirty="0" smtClean="0"/>
              <a:t>: collocations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new collocations of old words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collocations of new words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dictionary of Twitterese</a:t>
            </a:r>
          </a:p>
          <a:p>
            <a:pPr lvl="1">
              <a:lnSpc>
                <a:spcPct val="90000"/>
              </a:lnSpc>
            </a:pPr>
            <a:r>
              <a:rPr lang="en-GB" sz="2300" dirty="0" smtClean="0"/>
              <a:t>Task 4: terminology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specialisation level &amp; density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nonstandard elements in terminology</a:t>
            </a:r>
          </a:p>
          <a:p>
            <a:pPr lvl="1">
              <a:lnSpc>
                <a:spcPct val="90000"/>
              </a:lnSpc>
            </a:pPr>
            <a:r>
              <a:rPr lang="en-GB" sz="2300" dirty="0" smtClean="0"/>
              <a:t>Task 5: semantic shifts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sense expansion/narrowing/shifting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amelioration/pejoration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neologisms</a:t>
            </a:r>
          </a:p>
          <a:p>
            <a:pPr lvl="1">
              <a:lnSpc>
                <a:spcPct val="90000"/>
              </a:lnSpc>
            </a:pPr>
            <a:r>
              <a:rPr lang="en-GB" sz="2300" dirty="0"/>
              <a:t>Task </a:t>
            </a:r>
            <a:r>
              <a:rPr lang="en-GB" sz="2300" dirty="0" smtClean="0"/>
              <a:t>6: </a:t>
            </a:r>
            <a:r>
              <a:rPr lang="en-GB" sz="2300" dirty="0"/>
              <a:t>offensive language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refugee crisis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gay </a:t>
            </a:r>
            <a:r>
              <a:rPr lang="en-GB" sz="1800" dirty="0" smtClean="0"/>
              <a:t>marriage</a:t>
            </a:r>
            <a:endParaRPr lang="en-GB" sz="2500" dirty="0" smtClean="0"/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A41227"/>
                </a:solidFill>
                <a:latin typeface="+mj-lt"/>
                <a:ea typeface="+mj-ea"/>
                <a:cs typeface="+mj-cs"/>
              </a:rPr>
              <a:t>WP3: NLP tools</a:t>
            </a:r>
          </a:p>
        </p:txBody>
      </p:sp>
    </p:spTree>
    <p:extLst>
      <p:ext uri="{BB962C8B-B14F-4D97-AF65-F5344CB8AC3E}">
        <p14:creationId xmlns:p14="http://schemas.microsoft.com/office/powerpoint/2010/main" val="17296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568" y="-99392"/>
            <a:ext cx="9906000" cy="102921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Manual annotation</a:t>
            </a:r>
            <a:br>
              <a:rPr lang="en-GB" b="1" dirty="0" smtClean="0"/>
            </a:br>
            <a:r>
              <a:rPr lang="en-GB" b="1" dirty="0" smtClean="0"/>
              <a:t>of the Janes reference datasets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052736"/>
            <a:ext cx="8856984" cy="5472608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/>
              <a:t>Goals:</a:t>
            </a:r>
          </a:p>
          <a:p>
            <a:pPr lvl="1"/>
            <a:r>
              <a:rPr lang="en-GB" sz="2200" dirty="0" smtClean="0"/>
              <a:t>Manually annotated datasets are needed for machine learning of annotation tools and their testing</a:t>
            </a:r>
          </a:p>
          <a:p>
            <a:pPr lvl="1"/>
            <a:r>
              <a:rPr lang="en-GB" sz="2200" dirty="0" smtClean="0"/>
              <a:t>Also need for corpus-based linguistic investigations where results of automatic methods are to imprecise or automatic methods do not even exists</a:t>
            </a:r>
          </a:p>
          <a:p>
            <a:r>
              <a:rPr lang="en-GB" sz="2400" dirty="0" smtClean="0"/>
              <a:t>Results for ML of linguistic annotation (already available in CLARIN.SI):</a:t>
            </a:r>
          </a:p>
          <a:p>
            <a:pPr marL="1050783" lvl="1" indent="-514350">
              <a:buFont typeface="+mj-lt"/>
              <a:buAutoNum type="arabicPeriod"/>
            </a:pPr>
            <a:r>
              <a:rPr lang="en-GB" sz="2400" dirty="0" smtClean="0"/>
              <a:t>Janes-Norm: tokenization, sentence splitting, normalisation</a:t>
            </a:r>
          </a:p>
          <a:p>
            <a:pPr marL="1050783" lvl="1" indent="-514350">
              <a:buFont typeface="+mj-lt"/>
              <a:buAutoNum type="arabicPeriod"/>
            </a:pPr>
            <a:r>
              <a:rPr lang="en-GB" sz="2400" dirty="0" smtClean="0"/>
              <a:t>Janes-Tag: MSD tagging and lemmatisation</a:t>
            </a:r>
          </a:p>
          <a:p>
            <a:pPr marL="1050783" lvl="1" indent="-514350">
              <a:buFont typeface="+mj-lt"/>
              <a:buAutoNum type="arabicPeriod"/>
            </a:pPr>
            <a:r>
              <a:rPr lang="en-GB" sz="2400" dirty="0" smtClean="0"/>
              <a:t>Janes-</a:t>
            </a:r>
            <a:r>
              <a:rPr lang="en-GB" sz="2400" dirty="0" err="1" smtClean="0"/>
              <a:t>Syn</a:t>
            </a:r>
            <a:r>
              <a:rPr lang="en-GB" sz="2400" dirty="0" smtClean="0"/>
              <a:t>: syntactic annotation</a:t>
            </a:r>
          </a:p>
          <a:p>
            <a:pPr marL="581405" indent="-514350"/>
            <a:r>
              <a:rPr lang="en-GB" sz="2600" dirty="0" smtClean="0"/>
              <a:t>Results for linguistic investigations:</a:t>
            </a:r>
          </a:p>
          <a:p>
            <a:pPr marL="1050783" lvl="1" indent="-514350">
              <a:buFont typeface="+mj-lt"/>
              <a:buAutoNum type="arabicPeriod"/>
            </a:pPr>
            <a:r>
              <a:rPr lang="en-GB" sz="2400" dirty="0" smtClean="0"/>
              <a:t>Janes-</a:t>
            </a:r>
            <a:r>
              <a:rPr lang="en-GB" sz="2400" dirty="0" err="1" smtClean="0"/>
              <a:t>Kratko</a:t>
            </a:r>
            <a:r>
              <a:rPr lang="en-GB" sz="2400" dirty="0" smtClean="0"/>
              <a:t>: shortening strategies in tweets</a:t>
            </a:r>
          </a:p>
          <a:p>
            <a:pPr marL="1050783" lvl="1" indent="-514350">
              <a:buFont typeface="+mj-lt"/>
              <a:buAutoNum type="arabicPeriod"/>
            </a:pPr>
            <a:r>
              <a:rPr lang="en-GB" sz="2400" dirty="0" smtClean="0"/>
              <a:t>Janes-</a:t>
            </a:r>
            <a:r>
              <a:rPr lang="en-GB" sz="2400" dirty="0" err="1" smtClean="0"/>
              <a:t>Vejica</a:t>
            </a:r>
            <a:r>
              <a:rPr lang="en-GB" sz="2400" dirty="0" smtClean="0"/>
              <a:t>: placement of comma in tweets</a:t>
            </a:r>
          </a:p>
          <a:p>
            <a:pPr marL="1050783" lvl="1" indent="-514350">
              <a:buFont typeface="+mj-lt"/>
              <a:buAutoNum type="arabicPeriod"/>
            </a:pPr>
            <a:r>
              <a:rPr lang="en-GB" sz="2400" dirty="0" smtClean="0"/>
              <a:t>Janes-</a:t>
            </a:r>
            <a:r>
              <a:rPr lang="en-GB" sz="2400" dirty="0" err="1" smtClean="0"/>
              <a:t>Preklop</a:t>
            </a:r>
            <a:r>
              <a:rPr lang="en-GB" sz="2400" dirty="0" smtClean="0"/>
              <a:t>: code-switching in tweets</a:t>
            </a:r>
          </a:p>
          <a:p>
            <a:r>
              <a:rPr lang="en-GB" sz="2400" dirty="0" smtClean="0"/>
              <a:t>Annotation campaigns</a:t>
            </a:r>
          </a:p>
          <a:p>
            <a:pPr lvl="1"/>
            <a:r>
              <a:rPr lang="en-GB" sz="2200" dirty="0" smtClean="0"/>
              <a:t>Annotation guidelines</a:t>
            </a:r>
          </a:p>
          <a:p>
            <a:pPr lvl="1"/>
            <a:r>
              <a:rPr lang="en-GB" sz="2200" dirty="0" smtClean="0"/>
              <a:t>Annotator training</a:t>
            </a:r>
          </a:p>
          <a:p>
            <a:pPr lvl="1"/>
            <a:r>
              <a:rPr lang="en-GB" sz="2200" dirty="0" smtClean="0"/>
              <a:t>Annotation</a:t>
            </a:r>
          </a:p>
          <a:p>
            <a:pPr lvl="1"/>
            <a:r>
              <a:rPr lang="en-GB" sz="2200" dirty="0" smtClean="0"/>
              <a:t>Curation</a:t>
            </a:r>
          </a:p>
          <a:p>
            <a:pPr lvl="1"/>
            <a:r>
              <a:rPr lang="en-GB" sz="2200" dirty="0" smtClean="0"/>
              <a:t>Export to TEI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45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108"/>
            <a:ext cx="9906000" cy="1109928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Manual annotation</a:t>
            </a:r>
            <a:br>
              <a:rPr lang="sl-SI" b="1" dirty="0" smtClean="0"/>
            </a:br>
            <a:r>
              <a:rPr lang="sl-SI" b="1" dirty="0" smtClean="0"/>
              <a:t>in WebAnno</a:t>
            </a:r>
            <a:endParaRPr lang="sl-SI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21" y="836712"/>
            <a:ext cx="10009112" cy="585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en-GB" b="1" dirty="0" smtClean="0"/>
              <a:t>Further work</a:t>
            </a:r>
            <a:endParaRPr lang="en-GB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Corpus enhancement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/>
              <a:t>encoding enhancement (document structure, CMC-specific)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/>
              <a:t>monitor corpus (Twitter)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Small dictionary of </a:t>
            </a:r>
            <a:r>
              <a:rPr lang="en-GB" sz="2800" dirty="0" smtClean="0">
                <a:hlinkClick r:id="rId2"/>
              </a:rPr>
              <a:t>Twitterese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Corpus dissemination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problems (terms of user, copyright, privacy)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solutions (anonymization, shuffling, sampling)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27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More on </a:t>
            </a:r>
            <a:r>
              <a:rPr lang="sl-SI" dirty="0">
                <a:hlinkClick r:id="rId2"/>
              </a:rPr>
              <a:t>http://nl.ijs.si/janes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15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348" y="0"/>
            <a:ext cx="9906000" cy="1109928"/>
          </a:xfrm>
        </p:spPr>
        <p:txBody>
          <a:bodyPr/>
          <a:lstStyle/>
          <a:p>
            <a:r>
              <a:rPr lang="en-GB" b="1" dirty="0" smtClean="0"/>
              <a:t>Constructing the Janes Corpus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First large corpus of Slovene user-generated content</a:t>
            </a:r>
          </a:p>
          <a:p>
            <a:r>
              <a:rPr lang="en-GB" sz="2800" dirty="0" smtClean="0"/>
              <a:t>5 text types of public user-generated content: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tweets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forum posts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user comments on on-line news portals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blog posts along with user comments on these blogs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talk and user pages from Wikipedia</a:t>
            </a:r>
            <a:endParaRPr lang="en-GB" sz="2600" dirty="0" smtClean="0"/>
          </a:p>
          <a:p>
            <a:r>
              <a:rPr lang="en-GB" sz="2600" dirty="0" smtClean="0"/>
              <a:t>Each text type harvested with specialised crawler: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i</a:t>
            </a:r>
            <a:r>
              <a:rPr lang="en-GB" sz="2400" dirty="0" smtClean="0"/>
              <a:t>dentify texts to be harvested (URLs)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h</a:t>
            </a:r>
            <a:r>
              <a:rPr lang="en-GB" sz="2400" dirty="0" smtClean="0"/>
              <a:t>arvest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c</a:t>
            </a:r>
            <a:r>
              <a:rPr lang="en-GB" sz="2400" dirty="0" smtClean="0"/>
              <a:t>lean (character encoding, boilerplate)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s</a:t>
            </a:r>
            <a:r>
              <a:rPr lang="en-GB" sz="2400" dirty="0" smtClean="0"/>
              <a:t>tructure (e.g. threads in forums)</a:t>
            </a:r>
          </a:p>
          <a:p>
            <a:pPr marL="993633" lvl="1" indent="-457200">
              <a:buFont typeface="+mj-lt"/>
              <a:buAutoNum type="arabicPeriod"/>
            </a:pPr>
            <a:r>
              <a:rPr lang="en-GB" sz="2400" dirty="0" smtClean="0"/>
              <a:t>a</a:t>
            </a:r>
            <a:r>
              <a:rPr lang="en-GB" sz="2400" dirty="0" smtClean="0"/>
              <a:t>dd basic metadata (time of post, user/author)</a:t>
            </a:r>
            <a:endParaRPr lang="sl-SI" sz="2400" dirty="0" smtClean="0"/>
          </a:p>
          <a:p>
            <a:pPr marL="993633" lvl="1" indent="-457200">
              <a:buFont typeface="+mj-lt"/>
              <a:buAutoNum type="arabicPeriod"/>
            </a:pPr>
            <a:r>
              <a:rPr lang="en-GB" sz="2400" dirty="0"/>
              <a:t>add additional metadata</a:t>
            </a:r>
          </a:p>
        </p:txBody>
      </p:sp>
    </p:spTree>
    <p:extLst>
      <p:ext uri="{BB962C8B-B14F-4D97-AF65-F5344CB8AC3E}">
        <p14:creationId xmlns:p14="http://schemas.microsoft.com/office/powerpoint/2010/main" val="22050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568" y="0"/>
            <a:ext cx="9906000" cy="1109928"/>
          </a:xfrm>
        </p:spPr>
        <p:txBody>
          <a:bodyPr/>
          <a:lstStyle/>
          <a:p>
            <a:r>
              <a:rPr lang="en-US" dirty="0" smtClean="0"/>
              <a:t>Tweets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1" b="-38642"/>
          <a:stretch/>
        </p:blipFill>
        <p:spPr>
          <a:xfrm>
            <a:off x="3872880" y="5036072"/>
            <a:ext cx="5976664" cy="2346093"/>
          </a:xfrm>
        </p:spPr>
      </p:pic>
      <p:sp>
        <p:nvSpPr>
          <p:cNvPr id="5" name="Rectangle 4"/>
          <p:cNvSpPr/>
          <p:nvPr/>
        </p:nvSpPr>
        <p:spPr>
          <a:xfrm>
            <a:off x="416496" y="1196752"/>
            <a:ext cx="9217024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 smtClean="0"/>
              <a:t>TweetCat </a:t>
            </a:r>
            <a:r>
              <a:rPr lang="sl-SI" sz="2400" dirty="0"/>
              <a:t>(Ljubešić et al. 2014)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 smtClean="0"/>
              <a:t>Twitter API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Slovene-specific seed words -&gt; Slovene users -&gt; their network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metadata: username, time stamp, no. of retweets &amp; favourites</a:t>
            </a:r>
          </a:p>
          <a:p>
            <a:pPr>
              <a:lnSpc>
                <a:spcPct val="90000"/>
              </a:lnSpc>
            </a:pPr>
            <a:endParaRPr lang="sl-SI" sz="24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i="1" dirty="0" smtClean="0"/>
              <a:t>še, kaj, že, če, ampak, mogoče, jutri, zdaj, vendar, kje, oziroma, tudi, sploh, spet, všeč, ravnokar, končno, kdaj, preveč </a:t>
            </a:r>
            <a:r>
              <a:rPr lang="sl-SI" sz="2400" dirty="0" smtClean="0"/>
              <a:t>&amp; </a:t>
            </a:r>
            <a:r>
              <a:rPr lang="sl-SI" sz="2400" i="1" dirty="0" smtClean="0"/>
              <a:t>očitno</a:t>
            </a:r>
            <a:endParaRPr lang="sl-SI" sz="2400" dirty="0" smtClean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6373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089" y="0"/>
            <a:ext cx="9906000" cy="1109928"/>
          </a:xfrm>
        </p:spPr>
        <p:txBody>
          <a:bodyPr/>
          <a:lstStyle/>
          <a:p>
            <a:r>
              <a:rPr lang="en-US" dirty="0" smtClean="0"/>
              <a:t>Forums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8" t="1809" r="960" b="-1780"/>
          <a:stretch/>
        </p:blipFill>
        <p:spPr>
          <a:xfrm>
            <a:off x="137112" y="3212977"/>
            <a:ext cx="9746428" cy="3609788"/>
          </a:xfrm>
        </p:spPr>
      </p:pic>
      <p:sp>
        <p:nvSpPr>
          <p:cNvPr id="5" name="Rectangle 4"/>
          <p:cNvSpPr/>
          <p:nvPr/>
        </p:nvSpPr>
        <p:spPr>
          <a:xfrm>
            <a:off x="344488" y="1268760"/>
            <a:ext cx="92170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3 forums: med.over.net, avtomobilizem.com, kvarkadabra.net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customized extractors</a:t>
            </a:r>
            <a:r>
              <a:rPr lang="sl-SI" sz="2400" dirty="0" smtClean="0"/>
              <a:t> (</a:t>
            </a:r>
            <a:r>
              <a:rPr lang="en-GB" sz="2400" dirty="0"/>
              <a:t>Beautiful </a:t>
            </a:r>
            <a:r>
              <a:rPr lang="en-GB" sz="2400" dirty="0" smtClean="0"/>
              <a:t>Soup</a:t>
            </a:r>
            <a:r>
              <a:rPr lang="sl-SI" sz="2400" dirty="0"/>
              <a:t>)</a:t>
            </a:r>
            <a:endParaRPr lang="en-GB" sz="24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metadata: topic, post URL, post time stamp, username, post id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preserve structure of threads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788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568" y="0"/>
            <a:ext cx="9906000" cy="1109928"/>
          </a:xfrm>
        </p:spPr>
        <p:txBody>
          <a:bodyPr/>
          <a:lstStyle/>
          <a:p>
            <a:r>
              <a:rPr lang="en-US" dirty="0" smtClean="0"/>
              <a:t>News &amp; news comments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05" t="7739" r="1305" b="571"/>
          <a:stretch/>
        </p:blipFill>
        <p:spPr>
          <a:xfrm>
            <a:off x="1678789" y="4869493"/>
            <a:ext cx="8192290" cy="1972435"/>
          </a:xfrm>
        </p:spPr>
      </p:pic>
      <p:sp>
        <p:nvSpPr>
          <p:cNvPr id="5" name="Rectangle 4"/>
          <p:cNvSpPr/>
          <p:nvPr/>
        </p:nvSpPr>
        <p:spPr>
          <a:xfrm>
            <a:off x="416496" y="1124744"/>
            <a:ext cx="92170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3 news portals: RTV </a:t>
            </a:r>
            <a:r>
              <a:rPr lang="en-GB" sz="2400" dirty="0" err="1" smtClean="0"/>
              <a:t>Slo</a:t>
            </a:r>
            <a:r>
              <a:rPr lang="en-GB" sz="2400" dirty="0" smtClean="0"/>
              <a:t>, </a:t>
            </a:r>
            <a:r>
              <a:rPr lang="en-GB" sz="2400" dirty="0" err="1" smtClean="0"/>
              <a:t>Mladina</a:t>
            </a:r>
            <a:r>
              <a:rPr lang="en-GB" sz="2400" dirty="0" smtClean="0"/>
              <a:t>, Reporter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customized </a:t>
            </a:r>
            <a:r>
              <a:rPr lang="en-GB" sz="2400" dirty="0" smtClean="0"/>
              <a:t>extractors</a:t>
            </a:r>
            <a:r>
              <a:rPr lang="sl-SI" sz="2400" dirty="0"/>
              <a:t> (</a:t>
            </a:r>
            <a:r>
              <a:rPr lang="en-GB" sz="2400" dirty="0"/>
              <a:t>Beautiful Soup</a:t>
            </a:r>
            <a:r>
              <a:rPr lang="sl-SI" sz="2400" dirty="0" smtClean="0"/>
              <a:t>)</a:t>
            </a:r>
            <a:endParaRPr lang="en-GB" sz="24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metadata: article </a:t>
            </a:r>
            <a:r>
              <a:rPr lang="en-GB" sz="2400" dirty="0" err="1" smtClean="0"/>
              <a:t>url</a:t>
            </a:r>
            <a:r>
              <a:rPr lang="en-GB" sz="2400" dirty="0" smtClean="0"/>
              <a:t>, article id, username, post time stamp, post id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keep news article and comment thread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2792106"/>
            <a:ext cx="7560840" cy="27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9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09928"/>
          </a:xfrm>
        </p:spPr>
        <p:txBody>
          <a:bodyPr/>
          <a:lstStyle/>
          <a:p>
            <a:r>
              <a:rPr lang="en-US" dirty="0" smtClean="0"/>
              <a:t>Blog posts &amp; blog comments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" t="-68" r="-145" b="61376"/>
          <a:stretch/>
        </p:blipFill>
        <p:spPr>
          <a:xfrm>
            <a:off x="0" y="2991623"/>
            <a:ext cx="6958714" cy="3533721"/>
          </a:xfrm>
        </p:spPr>
      </p:pic>
      <p:sp>
        <p:nvSpPr>
          <p:cNvPr id="5" name="Rectangle 4"/>
          <p:cNvSpPr/>
          <p:nvPr/>
        </p:nvSpPr>
        <p:spPr>
          <a:xfrm>
            <a:off x="416496" y="1196752"/>
            <a:ext cx="928903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l-SI" sz="2400" dirty="0" smtClean="0"/>
              <a:t>2 blog sites: publishwall.si, rtvslo.si</a:t>
            </a:r>
            <a:endParaRPr lang="sl-SI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 err="1"/>
              <a:t>customized</a:t>
            </a:r>
            <a:r>
              <a:rPr lang="sl-SI" sz="2400" dirty="0"/>
              <a:t> </a:t>
            </a:r>
            <a:r>
              <a:rPr lang="sl-SI" sz="2400" dirty="0" err="1" smtClean="0"/>
              <a:t>extractors</a:t>
            </a:r>
            <a:r>
              <a:rPr lang="sl-SI" sz="2400" dirty="0"/>
              <a:t> (</a:t>
            </a:r>
            <a:r>
              <a:rPr lang="en-GB" sz="2400" dirty="0"/>
              <a:t>Beautiful Soup</a:t>
            </a:r>
            <a:r>
              <a:rPr lang="sl-SI" sz="2400" dirty="0" smtClean="0"/>
              <a:t>)</a:t>
            </a:r>
            <a:endParaRPr lang="sl-SI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metadata: </a:t>
            </a:r>
            <a:r>
              <a:rPr lang="sl-SI" sz="2400" dirty="0" smtClean="0"/>
              <a:t>post </a:t>
            </a:r>
            <a:r>
              <a:rPr lang="sl-SI" sz="2400" dirty="0"/>
              <a:t>URL, post time stamp, username, post </a:t>
            </a:r>
            <a:r>
              <a:rPr lang="sl-SI" sz="2400" dirty="0" smtClean="0"/>
              <a:t>id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/>
              <a:t>keep </a:t>
            </a:r>
            <a:r>
              <a:rPr lang="sl-SI" sz="2400" dirty="0" smtClean="0"/>
              <a:t>blog </a:t>
            </a:r>
            <a:r>
              <a:rPr lang="en-GB" sz="2400" dirty="0" smtClean="0"/>
              <a:t>and </a:t>
            </a:r>
            <a:r>
              <a:rPr lang="en-GB" sz="2400" dirty="0"/>
              <a:t>comment thread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sl-SI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22"/>
          <a:stretch/>
        </p:blipFill>
        <p:spPr>
          <a:xfrm>
            <a:off x="3584848" y="5269577"/>
            <a:ext cx="6282305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" y="0"/>
            <a:ext cx="9906000" cy="1109928"/>
          </a:xfrm>
        </p:spPr>
        <p:txBody>
          <a:bodyPr/>
          <a:lstStyle/>
          <a:p>
            <a:r>
              <a:rPr lang="en-US" dirty="0" smtClean="0"/>
              <a:t>Wikipedia talk &amp; user pages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93" b="-40"/>
          <a:stretch/>
        </p:blipFill>
        <p:spPr>
          <a:xfrm>
            <a:off x="1640632" y="3261408"/>
            <a:ext cx="8285397" cy="3566522"/>
          </a:xfrm>
        </p:spPr>
      </p:pic>
      <p:sp>
        <p:nvSpPr>
          <p:cNvPr id="5" name="Rectangle 4"/>
          <p:cNvSpPr/>
          <p:nvPr/>
        </p:nvSpPr>
        <p:spPr>
          <a:xfrm>
            <a:off x="272480" y="1503075"/>
            <a:ext cx="9505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l-SI" sz="2400" dirty="0" smtClean="0"/>
              <a:t>Wikitalk extractor (Ljubešić 2016</a:t>
            </a:r>
            <a:r>
              <a:rPr lang="sl-SI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 err="1"/>
              <a:t>u</a:t>
            </a:r>
            <a:r>
              <a:rPr lang="sl-SI" sz="2400" dirty="0" err="1" smtClean="0"/>
              <a:t>se</a:t>
            </a:r>
            <a:r>
              <a:rPr lang="sl-SI" sz="2400" dirty="0" smtClean="0"/>
              <a:t> </a:t>
            </a:r>
            <a:r>
              <a:rPr lang="sl-SI" sz="2400" dirty="0" err="1" smtClean="0"/>
              <a:t>dump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Wikipedia</a:t>
            </a:r>
            <a:endParaRPr lang="sl-SI" sz="2400" dirty="0" smtClean="0"/>
          </a:p>
          <a:p>
            <a:pPr marL="342900" indent="-342900">
              <a:buFont typeface="Arial"/>
              <a:buChar char="•"/>
            </a:pPr>
            <a:r>
              <a:rPr lang="sl-SI" sz="2400" dirty="0" smtClean="0"/>
              <a:t>based on language-specific codes for username (“uporabnik”) &amp; language (“sl”)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 smtClean="0"/>
              <a:t>minimalistic post segmentation</a:t>
            </a:r>
          </a:p>
        </p:txBody>
      </p:sp>
    </p:spTree>
    <p:extLst>
      <p:ext uri="{BB962C8B-B14F-4D97-AF65-F5344CB8AC3E}">
        <p14:creationId xmlns:p14="http://schemas.microsoft.com/office/powerpoint/2010/main" val="1580273778"/>
      </p:ext>
    </p:extLst>
  </p:cSld>
  <p:clrMapOvr>
    <a:masterClrMapping/>
  </p:clrMapOvr>
</p:sld>
</file>

<file path=ppt/theme/theme1.xml><?xml version="1.0" encoding="utf-8"?>
<a:theme xmlns:a="http://schemas.openxmlformats.org/drawingml/2006/main" name="JANES A4 landscape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JANES A4 landscape</Template>
  <TotalTime>9204</TotalTime>
  <Words>1210</Words>
  <Application>Microsoft Office PowerPoint</Application>
  <PresentationFormat>A4 Paper (210x297 mm)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 Unicode MS</vt:lpstr>
      <vt:lpstr>Arial</vt:lpstr>
      <vt:lpstr>Calibri</vt:lpstr>
      <vt:lpstr>Times New Roman</vt:lpstr>
      <vt:lpstr>Wingdings</vt:lpstr>
      <vt:lpstr>JANES A4 landscape</vt:lpstr>
      <vt:lpstr>Language Technologies  Tomaž Erjavec Dept. of Knowledge Technologies Jožef Stefan Institute </vt:lpstr>
      <vt:lpstr>Janes project</vt:lpstr>
      <vt:lpstr>Research goals</vt:lpstr>
      <vt:lpstr>Constructing the Janes Corpus</vt:lpstr>
      <vt:lpstr>Tweets</vt:lpstr>
      <vt:lpstr>Forums</vt:lpstr>
      <vt:lpstr>News &amp; news comments</vt:lpstr>
      <vt:lpstr>Blog posts &amp; blog comments</vt:lpstr>
      <vt:lpstr>Wikipedia talk &amp; user pages</vt:lpstr>
      <vt:lpstr>Janes corpus in numbers</vt:lpstr>
      <vt:lpstr>Metadata in the Janes corpus</vt:lpstr>
      <vt:lpstr>PowerPoint Presentation</vt:lpstr>
      <vt:lpstr>PowerPoint Presentation</vt:lpstr>
      <vt:lpstr>Types of users</vt:lpstr>
      <vt:lpstr>Corporate vs. private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Linguistic processing</vt:lpstr>
      <vt:lpstr>Linguistic processing 1.</vt:lpstr>
      <vt:lpstr>Linguistic processing 2.</vt:lpstr>
      <vt:lpstr>Linguistic processing 3.</vt:lpstr>
      <vt:lpstr>Linguistic processing 5.</vt:lpstr>
      <vt:lpstr>Corpus Encoding</vt:lpstr>
      <vt:lpstr>Linguistic annotation</vt:lpstr>
      <vt:lpstr>Janes in (no)SketchEngine</vt:lpstr>
      <vt:lpstr>Manual annotation of the Janes reference datasets</vt:lpstr>
      <vt:lpstr>Manual annotation in WebAnno</vt:lpstr>
      <vt:lpstr>Further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Janes: metode, orodja in viri za nestandardno pisno spletno slovenščino</dc:title>
  <dc:creator>Zwitter Vitez, Ana</dc:creator>
  <cp:lastModifiedBy>Tomaz Erjavec</cp:lastModifiedBy>
  <cp:revision>355</cp:revision>
  <dcterms:created xsi:type="dcterms:W3CDTF">2014-09-19T10:20:25Z</dcterms:created>
  <dcterms:modified xsi:type="dcterms:W3CDTF">2017-01-18T13:15:34Z</dcterms:modified>
</cp:coreProperties>
</file>