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handoutMasterIdLst>
    <p:handoutMasterId r:id="rId27"/>
  </p:handoutMasterIdLst>
  <p:sldIdLst>
    <p:sldId id="318" r:id="rId2"/>
    <p:sldId id="328" r:id="rId3"/>
    <p:sldId id="360" r:id="rId4"/>
    <p:sldId id="361" r:id="rId5"/>
    <p:sldId id="359" r:id="rId6"/>
    <p:sldId id="334" r:id="rId7"/>
    <p:sldId id="335" r:id="rId8"/>
    <p:sldId id="336" r:id="rId9"/>
    <p:sldId id="337" r:id="rId10"/>
    <p:sldId id="339" r:id="rId11"/>
    <p:sldId id="340" r:id="rId12"/>
    <p:sldId id="348" r:id="rId13"/>
    <p:sldId id="341" r:id="rId14"/>
    <p:sldId id="351" r:id="rId15"/>
    <p:sldId id="326" r:id="rId16"/>
    <p:sldId id="327" r:id="rId17"/>
    <p:sldId id="330" r:id="rId18"/>
    <p:sldId id="329" r:id="rId19"/>
    <p:sldId id="358" r:id="rId20"/>
    <p:sldId id="273" r:id="rId21"/>
    <p:sldId id="321" r:id="rId22"/>
    <p:sldId id="312" r:id="rId23"/>
    <p:sldId id="317" r:id="rId24"/>
    <p:sldId id="275" r:id="rId25"/>
    <p:sldId id="324" r:id="rId2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8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89" autoAdjust="0"/>
  </p:normalViewPr>
  <p:slideViewPr>
    <p:cSldViewPr>
      <p:cViewPr varScale="1">
        <p:scale>
          <a:sx n="66" d="100"/>
          <a:sy n="66" d="100"/>
        </p:scale>
        <p:origin x="1276" y="52"/>
      </p:cViewPr>
      <p:guideLst>
        <p:guide orient="horz" pos="384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C6F0B532-C29C-480A-8D84-5554C2E7490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61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747BD-22C7-4889-B0E1-018D9665C3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63BD-45A6-4159-8A0A-ED44DA70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1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7BF2-3831-461E-9C94-5D60265379B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0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4958-698D-4669-9C97-509909B1D9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1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2EA38-4C85-49AE-9BBE-11DF0DCD6D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8BD00-A584-442C-8622-14125A42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22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C58A-782B-4196-9681-511D16987EB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35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0BCC-801C-4FC1-85E5-68C97E096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6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D104-FF75-4AFE-9D3A-3CAA5909E0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5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DD2D1-9AED-4F45-94AA-607CF44884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60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97DD7-9374-46EE-9E22-2EB87F1FB5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59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4065D-7E2B-4938-BD81-CC3841216B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7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l.ijs.si/et/" TargetMode="External"/><Relationship Id="rId2" Type="http://schemas.openxmlformats.org/officeDocument/2006/relationships/hyperlink" Target="mailto:tomaz.erjavec@ijs.s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l.ijs.si/et/teach/mps17-hl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439269"/>
            <a:ext cx="8027987" cy="316763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Language </a:t>
            </a:r>
            <a:r>
              <a:rPr lang="en-US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Technologies</a:t>
            </a:r>
            <a: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</a:br>
            <a:r>
              <a:rPr lang="sl-SI" sz="2400" b="0" dirty="0">
                <a:effectLst/>
              </a:rPr>
              <a:t/>
            </a:r>
            <a:br>
              <a:rPr lang="sl-SI" sz="2400" b="0" dirty="0">
                <a:effectLst/>
              </a:rPr>
            </a:br>
            <a:r>
              <a:rPr lang="en-GB" sz="2400" dirty="0"/>
              <a:t>Tomaž Erjavec</a:t>
            </a: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 err="1"/>
              <a:t>Dept</a:t>
            </a:r>
            <a:r>
              <a:rPr lang="sl-SI" sz="2400" dirty="0"/>
              <a:t>. </a:t>
            </a:r>
            <a:r>
              <a:rPr lang="sl-SI" sz="2400" dirty="0" err="1"/>
              <a:t>of</a:t>
            </a:r>
            <a:r>
              <a:rPr lang="sl-SI" sz="2400" dirty="0"/>
              <a:t> </a:t>
            </a:r>
            <a:r>
              <a:rPr lang="sl-SI" sz="2400" dirty="0" err="1"/>
              <a:t>Knowledge</a:t>
            </a:r>
            <a:r>
              <a:rPr lang="sl-SI" sz="2400" dirty="0"/>
              <a:t> Technologies</a:t>
            </a:r>
            <a:br>
              <a:rPr lang="sl-SI" sz="2400" dirty="0"/>
            </a:br>
            <a:r>
              <a:rPr lang="sl-SI" sz="2400" dirty="0"/>
              <a:t>Jožef Stefan Institute</a:t>
            </a:r>
            <a:br>
              <a:rPr lang="sl-SI" sz="2400" dirty="0"/>
            </a:br>
            <a:endParaRPr lang="en-GB" sz="2400" b="0" dirty="0">
              <a:effectLst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713268"/>
            <a:ext cx="7932737" cy="1144815"/>
          </a:xfrm>
        </p:spPr>
        <p:txBody>
          <a:bodyPr>
            <a:noAutofit/>
          </a:bodyPr>
          <a:lstStyle/>
          <a:p>
            <a:r>
              <a:rPr lang="sl-SI" sz="2400" dirty="0"/>
              <a:t>Module </a:t>
            </a:r>
            <a:r>
              <a:rPr lang="en-US" sz="2400" dirty="0"/>
              <a:t>"Knowledge Technologies"</a:t>
            </a:r>
            <a:br>
              <a:rPr lang="en-US" sz="2400" dirty="0"/>
            </a:br>
            <a:r>
              <a:rPr lang="en-US" sz="2400" dirty="0"/>
              <a:t>Jožef Stefan International Postgraduate School</a:t>
            </a:r>
            <a:br>
              <a:rPr lang="en-US" sz="2400" dirty="0"/>
            </a:br>
            <a:r>
              <a:rPr lang="en-US" sz="2000" dirty="0"/>
              <a:t>20</a:t>
            </a:r>
            <a:r>
              <a:rPr lang="sl-SI" sz="2000" dirty="0"/>
              <a:t>16</a:t>
            </a:r>
            <a:r>
              <a:rPr lang="en-US" sz="2000" dirty="0"/>
              <a:t> / </a:t>
            </a:r>
            <a:r>
              <a:rPr lang="sl-SI" sz="2000" dirty="0" smtClean="0"/>
              <a:t>2017</a:t>
            </a:r>
            <a:endParaRPr lang="sl-SI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625971" y="3838255"/>
            <a:ext cx="79565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en-GB" sz="4000" b="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3713"/>
            <a:ext cx="8335963" cy="847725"/>
          </a:xfrm>
        </p:spPr>
        <p:txBody>
          <a:bodyPr>
            <a:normAutofit fontScale="90000"/>
          </a:bodyPr>
          <a:lstStyle/>
          <a:p>
            <a:pPr algn="ctr"/>
            <a:r>
              <a:rPr lang="sl-SI" sz="3600"/>
              <a:t>Stru</a:t>
            </a:r>
            <a:r>
              <a:rPr lang="en-GB" sz="3600"/>
              <a:t>cturalist and empiricist views on language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00808"/>
            <a:ext cx="7920037" cy="47920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The structuralist approach: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Language is a limited and orderly system based on rules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Automatic processing of language is possible with rules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Rules are written in accordance with language intuition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The empirical approach: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Language is the sum total of all its manifestations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Generalisations are possible only on the basis of large collections of language data, which serve as a sample of the language (</a:t>
            </a:r>
            <a:r>
              <a:rPr lang="en-GB" sz="2400" i="1" dirty="0" smtClean="0"/>
              <a:t>corpora</a:t>
            </a:r>
            <a:r>
              <a:rPr lang="en-GB" sz="2400" dirty="0" smtClean="0"/>
              <a:t>) 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Machine Learning: 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en-GB" sz="2400" dirty="0" smtClean="0"/>
              <a:t>“</a:t>
            </a:r>
            <a:r>
              <a:rPr lang="en-GB" sz="2400" i="1" dirty="0" smtClean="0"/>
              <a:t>data-driven automatic inference of rules</a:t>
            </a:r>
            <a:r>
              <a:rPr lang="en-GB" sz="2400" dirty="0" smtClean="0"/>
              <a:t>”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191666"/>
          </a:xfrm>
        </p:spPr>
        <p:txBody>
          <a:bodyPr>
            <a:normAutofit/>
          </a:bodyPr>
          <a:lstStyle/>
          <a:p>
            <a:r>
              <a:rPr lang="en-GB" sz="4000" dirty="0"/>
              <a:t>Other names for the two approaches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40768"/>
            <a:ext cx="7543800" cy="532859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200" dirty="0" smtClean="0"/>
              <a:t>Competence vs. performance</a:t>
            </a:r>
          </a:p>
          <a:p>
            <a:pPr lvl="1"/>
            <a:r>
              <a:rPr lang="en-GB" sz="2400" dirty="0" smtClean="0"/>
              <a:t>Competence: linguistic knowledge possessed by speakers of a language (“knowing” the language)</a:t>
            </a:r>
          </a:p>
          <a:p>
            <a:pPr lvl="1"/>
            <a:r>
              <a:rPr lang="en-GB" sz="2400" dirty="0" smtClean="0"/>
              <a:t>Performance: the production of actual utterances (“doing” something with the language)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3200" dirty="0" smtClean="0"/>
              <a:t>Deductive vs. Inductive: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/>
              <a:t>Deductive method: from the general to specific; rules are derived from axioms and principles; verification of rules by observations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/>
              <a:t>Inductive method: from the specific to the general; rules are derived from specific observations; falsification of rules by observations</a:t>
            </a: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with the structuralist approach</a:t>
            </a:r>
            <a:endParaRPr lang="en-GB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 smtClean="0"/>
              <a:t>Disadvantage of rule-based systems: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Coverage (lexicon)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Robustness (ill-formed input)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Speed (polynomial complexity)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Preferences (ambiguity: “</a:t>
            </a:r>
            <a:r>
              <a:rPr lang="en-GB" sz="2800" i="1" dirty="0" smtClean="0"/>
              <a:t>Time flies like an arrow</a:t>
            </a:r>
            <a:r>
              <a:rPr lang="en-GB" sz="2800" dirty="0" smtClean="0"/>
              <a:t>”)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Applicability</a:t>
            </a:r>
            <a:br>
              <a:rPr lang="en-GB" sz="2800" dirty="0" smtClean="0"/>
            </a:br>
            <a:r>
              <a:rPr lang="en-GB" sz="2800" dirty="0" smtClean="0"/>
              <a:t>(more useful to know what is the name of a company than to know the deep syntactic structure of a sentence)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Empirical approach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8496944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Describing naturally occurring language data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Objective (reproducible) statements about language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Quantitative analysis: common patterns in language use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Creation of robust tools by applying statistical and machine learning approaches to large amounts of language data: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Basis for empirical approach: corpora</a:t>
            </a:r>
          </a:p>
          <a:p>
            <a:pPr lvl="1">
              <a:lnSpc>
                <a:spcPct val="80000"/>
              </a:lnSpc>
            </a:pPr>
            <a:r>
              <a:rPr lang="en-GB" sz="2500" u="sng" dirty="0" smtClean="0"/>
              <a:t>For each language - also hand-annotated datasets</a:t>
            </a:r>
            <a:endParaRPr lang="en-GB" sz="25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Empiricism supported by </a:t>
            </a:r>
          </a:p>
          <a:p>
            <a:pPr lvl="1">
              <a:lnSpc>
                <a:spcPct val="80000"/>
              </a:lnSpc>
            </a:pPr>
            <a:r>
              <a:rPr lang="en-GB" sz="2500" dirty="0" smtClean="0"/>
              <a:t>rise in processing speed and storage, </a:t>
            </a:r>
          </a:p>
          <a:p>
            <a:pPr lvl="1">
              <a:lnSpc>
                <a:spcPct val="80000"/>
              </a:lnSpc>
            </a:pPr>
            <a:r>
              <a:rPr lang="en-GB" sz="2500" dirty="0" smtClean="0"/>
              <a:t>advances in machine learning</a:t>
            </a:r>
          </a:p>
          <a:p>
            <a:pPr lvl="1">
              <a:lnSpc>
                <a:spcPct val="80000"/>
              </a:lnSpc>
            </a:pPr>
            <a:r>
              <a:rPr lang="en-GB" sz="2500" dirty="0" smtClean="0"/>
              <a:t>the drastic increase in the availability of machine-readable texts</a:t>
            </a:r>
          </a:p>
          <a:p>
            <a:pPr lvl="1">
              <a:lnSpc>
                <a:spcPct val="80000"/>
              </a:lnSpc>
            </a:pPr>
            <a:r>
              <a:rPr lang="en-GB" sz="2500" dirty="0" smtClean="0"/>
              <a:t>Increase in the availability of manually annotated datasets</a:t>
            </a:r>
            <a:endParaRPr lang="en-GB" sz="25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1143000"/>
          </a:xfrm>
        </p:spPr>
        <p:txBody>
          <a:bodyPr/>
          <a:lstStyle/>
          <a:p>
            <a:r>
              <a:rPr lang="sl-SI" dirty="0" smtClean="0"/>
              <a:t>II</a:t>
            </a:r>
            <a:r>
              <a:rPr lang="sl-SI" dirty="0"/>
              <a:t>. </a:t>
            </a:r>
            <a:r>
              <a:rPr lang="en-GB" dirty="0"/>
              <a:t>HLT applications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24744"/>
            <a:ext cx="7772400" cy="54726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Speech technologies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Machine translation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Question answering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Information retrieval and extraction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Text summarisation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Text mining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Dialogue systems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Multimodal and multimedia systems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effectLst/>
              </a:rPr>
              <a:t>Computer assisted:</a:t>
            </a:r>
            <a:br>
              <a:rPr lang="en-GB" sz="2400" dirty="0" smtClean="0">
                <a:effectLst/>
              </a:rPr>
            </a:br>
            <a:r>
              <a:rPr lang="en-GB" sz="2400" dirty="0" smtClean="0">
                <a:effectLst/>
              </a:rPr>
              <a:t>authoring; language learning; translating; </a:t>
            </a:r>
            <a:br>
              <a:rPr lang="en-GB" sz="2400" dirty="0" smtClean="0">
                <a:effectLst/>
              </a:rPr>
            </a:br>
            <a:r>
              <a:rPr lang="en-GB" sz="2400" dirty="0" smtClean="0">
                <a:effectLst/>
              </a:rPr>
              <a:t>lexicology; language research</a:t>
            </a:r>
            <a:r>
              <a:rPr lang="en-GB" sz="2400" u="sng" dirty="0" smtClean="0">
                <a:effectLst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u="sng" dirty="0" smtClean="0">
              <a:effectLst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/>
              <a:t>Corpus linguistics</a:t>
            </a:r>
            <a:endParaRPr lang="en-GB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ffectLst/>
              </a:rPr>
              <a:t>Machine translation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Perfect MT would require the problem of NL understanding to be solved first!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Types of MT: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Fully automatic MT (</a:t>
            </a:r>
            <a:r>
              <a:rPr lang="en-GB" sz="2400" dirty="0" smtClean="0">
                <a:hlinkClick r:id="rId2"/>
              </a:rPr>
              <a:t>Google translate</a:t>
            </a:r>
            <a:r>
              <a:rPr lang="en-GB" sz="2400" dirty="0" smtClean="0"/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Human-aided MT (pre and post-processing)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Machine aided HT (translation memories)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400" dirty="0" smtClean="0"/>
              <a:t>Problem of evaluation: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automatic (BLEU, METEOR): not very good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manual:  expensive</a:t>
            </a:r>
            <a:endParaRPr lang="en-GB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based MT</a:t>
            </a:r>
            <a:endParaRPr lang="en-GB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5508104" y="2492896"/>
            <a:ext cx="3455988" cy="4176713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000" dirty="0" smtClean="0"/>
              <a:t>Analysis and generation rules + lexicons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000" dirty="0" smtClean="0"/>
              <a:t>Problems:</a:t>
            </a:r>
            <a:br>
              <a:rPr lang="en-GB" sz="2000" dirty="0" smtClean="0"/>
            </a:br>
            <a:r>
              <a:rPr lang="en-GB" sz="2000" dirty="0" smtClean="0"/>
              <a:t>very expensive to develop, difficult to debug, gaps in knowledge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000" dirty="0" smtClean="0"/>
              <a:t>Option for closely related languages</a:t>
            </a:r>
            <a:r>
              <a:rPr lang="sl-SI" sz="2000" dirty="0" smtClean="0"/>
              <a:t> (Apertium)</a:t>
            </a:r>
            <a:endParaRPr lang="en-GB" sz="2000" dirty="0" smtClean="0"/>
          </a:p>
          <a:p>
            <a:pPr marL="0" indent="0">
              <a:lnSpc>
                <a:spcPct val="90000"/>
              </a:lnSpc>
              <a:buNone/>
            </a:pPr>
            <a:endParaRPr lang="en-GB" sz="2000" dirty="0"/>
          </a:p>
        </p:txBody>
      </p:sp>
      <p:pic>
        <p:nvPicPr>
          <p:cNvPr id="191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t="22119" r="21645" b="18867"/>
          <a:stretch>
            <a:fillRect/>
          </a:stretch>
        </p:blipFill>
        <p:spPr bwMode="auto">
          <a:xfrm>
            <a:off x="900113" y="1844675"/>
            <a:ext cx="4392612" cy="334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Parallel corpora: </a:t>
            </a:r>
            <a:br>
              <a:rPr lang="en-GB" sz="2800" dirty="0" smtClean="0"/>
            </a:br>
            <a:r>
              <a:rPr lang="en-GB" sz="2800" dirty="0" smtClean="0"/>
              <a:t>text in original language + translation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Texts are first aligned by sentences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On the basis of parallel corpora only: </a:t>
            </a: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en-GB" sz="2800" dirty="0" smtClean="0"/>
              <a:t>induce statistical model of translation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Noisy channel model, introduced by researchers working at IBM: very influential approach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Now used in </a:t>
            </a:r>
            <a:r>
              <a:rPr lang="en-GB" sz="2800" dirty="0" smtClean="0">
                <a:hlinkClick r:id="rId2"/>
              </a:rPr>
              <a:t>Google translate</a:t>
            </a:r>
            <a:endParaRPr lang="en-GB" sz="28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Open source: Moses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 smtClean="0"/>
              <a:t>Difficult getting enough parallel text</a:t>
            </a:r>
            <a:endParaRPr lang="en-GB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Information retrieval and extraction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Information retrieval</a:t>
            </a:r>
            <a:r>
              <a:rPr lang="en-GB" sz="2400" dirty="0" smtClean="0"/>
              <a:t> (</a:t>
            </a:r>
            <a:r>
              <a:rPr lang="en-GB" sz="2400" b="1" dirty="0" smtClean="0"/>
              <a:t>IR</a:t>
            </a:r>
            <a:r>
              <a:rPr lang="en-GB" sz="2400" dirty="0" smtClean="0"/>
              <a:t>) </a:t>
            </a:r>
            <a:br>
              <a:rPr lang="en-GB" sz="2400" dirty="0" smtClean="0"/>
            </a:br>
            <a:r>
              <a:rPr lang="en-GB" sz="2400" dirty="0" smtClean="0"/>
              <a:t>searching for documents, for information within documents and for metadata about documents.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“bag of words” approach: consider just the lexicon &amp; frequency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 smtClean="0"/>
              <a:t>Information extraction</a:t>
            </a:r>
            <a:r>
              <a:rPr lang="en-GB" sz="2400" dirty="0" smtClean="0"/>
              <a:t> (</a:t>
            </a:r>
            <a:r>
              <a:rPr lang="en-GB" sz="2400" b="1" dirty="0" smtClean="0"/>
              <a:t>IE</a:t>
            </a:r>
            <a:r>
              <a:rPr lang="en-GB" sz="2400" dirty="0" smtClean="0"/>
              <a:t>) </a:t>
            </a:r>
            <a:br>
              <a:rPr lang="en-GB" sz="2400" dirty="0" smtClean="0"/>
            </a:br>
            <a:r>
              <a:rPr lang="en-GB" sz="2400" dirty="0" smtClean="0"/>
              <a:t>a type of IR whose goal is to automatically extract structured information, i.e. categorized and contextually and semantically well-defined data from a certain domain, from unstructured machine-readable documents.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Related area: </a:t>
            </a:r>
            <a:r>
              <a:rPr lang="en-GB" sz="2400" b="1" dirty="0" smtClean="0"/>
              <a:t>Named Entity Recognition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In a text identify names (per, org, geo, misc), </a:t>
            </a:r>
            <a:br>
              <a:rPr lang="en-GB" sz="2000" dirty="0" smtClean="0"/>
            </a:br>
            <a:r>
              <a:rPr lang="en-GB" sz="2000" dirty="0" smtClean="0"/>
              <a:t>dates, numeric expression</a:t>
            </a:r>
            <a:endParaRPr lang="en-GB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765175"/>
            <a:ext cx="7497762" cy="955675"/>
          </a:xfrm>
        </p:spPr>
        <p:txBody>
          <a:bodyPr>
            <a:normAutofit/>
          </a:bodyPr>
          <a:lstStyle/>
          <a:p>
            <a:r>
              <a:rPr lang="sl-SI" sz="3200" b="1" dirty="0" smtClean="0"/>
              <a:t>III. </a:t>
            </a:r>
            <a:r>
              <a:rPr lang="en-GB" sz="3200" b="1" dirty="0" smtClean="0"/>
              <a:t>Levels of linguistic analysis</a:t>
            </a:r>
            <a:endParaRPr lang="en-GB" b="1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7772400" cy="46799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b="1" dirty="0" smtClean="0"/>
              <a:t>Phonetics and phonology</a:t>
            </a:r>
            <a:r>
              <a:rPr lang="en-GB" sz="2800" dirty="0" smtClean="0"/>
              <a:t>: speech synthesis and recognition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b="1" dirty="0" smtClean="0"/>
              <a:t>Morphology</a:t>
            </a:r>
            <a:r>
              <a:rPr lang="en-GB" sz="2800" dirty="0" smtClean="0"/>
              <a:t>: morphological analysis, part-of-speech tagging, lemmatisation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b="1" dirty="0" smtClean="0"/>
              <a:t>Syntax</a:t>
            </a:r>
            <a:r>
              <a:rPr lang="en-GB" sz="2800" dirty="0" smtClean="0"/>
              <a:t>: determining the constituent parts of a sentence and their syntactic function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b="1" dirty="0" smtClean="0"/>
              <a:t>Semantics</a:t>
            </a:r>
            <a:r>
              <a:rPr lang="en-GB" sz="2800" dirty="0" smtClean="0"/>
              <a:t>: word-sense disambiguation, automatic induction of semantic resources (thesauri, ontologies)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b="1" dirty="0" smtClean="0"/>
              <a:t>Pragmatics</a:t>
            </a:r>
            <a:r>
              <a:rPr lang="en-GB" sz="2800" dirty="0" smtClean="0"/>
              <a:t>: how context contributes to meaning (dialogue systems)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b="1" dirty="0" smtClean="0"/>
              <a:t>Translation</a:t>
            </a:r>
            <a:r>
              <a:rPr lang="en-GB" sz="2800" dirty="0" smtClean="0"/>
              <a:t>: extracting translation equivalents from corpora, machine 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Lecturer info</a:t>
            </a:r>
            <a:endParaRPr lang="en-GB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>
                <a:hlinkClick r:id="rId2"/>
              </a:rPr>
              <a:t>tomaz.erjavec@ijs.si</a:t>
            </a:r>
            <a:r>
              <a:rPr lang="en-GB" sz="2400" dirty="0" smtClean="0"/>
              <a:t> 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>
                <a:hlinkClick r:id="rId3"/>
              </a:rPr>
              <a:t>http://nl.ijs.si/et/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Work: 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development of language resources, mostly for Slovene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linguistic annotation, linguistic annotation standards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digital humanities (complex digital editions)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Research infrastructure for </a:t>
            </a:r>
            <a:r>
              <a:rPr lang="en-GB" sz="2400" dirty="0" err="1" smtClean="0"/>
              <a:t>langauge</a:t>
            </a:r>
            <a:r>
              <a:rPr lang="en-GB" sz="2400" dirty="0" smtClean="0"/>
              <a:t> resources and tools CLARIN.SI</a:t>
            </a:r>
          </a:p>
          <a:p>
            <a:pPr marL="342900" lvl="1" indent="0">
              <a:lnSpc>
                <a:spcPct val="80000"/>
              </a:lnSpc>
              <a:buNone/>
            </a:pPr>
            <a:endParaRPr lang="en-GB" sz="2400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 smtClean="0"/>
              <a:t>Course homepage:</a:t>
            </a:r>
            <a:br>
              <a:rPr lang="en-GB" sz="2400" dirty="0" smtClean="0"/>
            </a:br>
            <a:r>
              <a:rPr lang="en-GB" sz="2400" dirty="0" smtClean="0">
                <a:hlinkClick r:id="rId4"/>
              </a:rPr>
              <a:t>http://nl.ijs.si/et/teach/mps17-hlt/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Morphology</a:t>
            </a:r>
            <a:endParaRPr lang="sl-SI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946275"/>
            <a:ext cx="7772400" cy="43624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/>
              <a:t>Studies the structure and form of words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/>
              <a:t>Basic unit of meaning: </a:t>
            </a:r>
            <a:r>
              <a:rPr lang="en-GB" sz="2800" i="1" dirty="0"/>
              <a:t>morpheme</a:t>
            </a:r>
          </a:p>
          <a:p>
            <a:r>
              <a:rPr lang="en-GB" sz="2800" dirty="0"/>
              <a:t>Morphemes pair meaning with form, and combine to make words: </a:t>
            </a:r>
            <a:br>
              <a:rPr lang="en-GB" sz="2800" dirty="0"/>
            </a:br>
            <a:r>
              <a:rPr lang="en-GB" sz="2800" dirty="0"/>
              <a:t>e.g. </a:t>
            </a:r>
            <a:r>
              <a:rPr lang="en-GB" sz="2800" i="1" dirty="0" smtClean="0">
                <a:sym typeface="Wingdings" pitchFamily="2" charset="2"/>
              </a:rPr>
              <a:t>dog</a:t>
            </a:r>
            <a:r>
              <a:rPr lang="en-GB" sz="2800" i="1" dirty="0" smtClean="0"/>
              <a:t>/Noun </a:t>
            </a:r>
            <a:r>
              <a:rPr lang="en-GB" sz="2800" i="1" dirty="0"/>
              <a:t>+ -</a:t>
            </a:r>
            <a:r>
              <a:rPr lang="en-GB" sz="2800" i="1" dirty="0" smtClean="0"/>
              <a:t>s/plural</a:t>
            </a:r>
            <a:r>
              <a:rPr lang="sl-SI" sz="2800" i="1" dirty="0" smtClean="0"/>
              <a:t>  </a:t>
            </a:r>
            <a:r>
              <a:rPr lang="en-GB" sz="2800" i="1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GB" sz="2800" i="1" dirty="0" smtClean="0">
                <a:sym typeface="Wingdings" pitchFamily="2" charset="2"/>
              </a:rPr>
              <a:t> </a:t>
            </a:r>
            <a:r>
              <a:rPr lang="sl-SI" sz="2800" i="1" dirty="0" smtClean="0">
                <a:sym typeface="Wingdings" pitchFamily="2" charset="2"/>
              </a:rPr>
              <a:t> </a:t>
            </a:r>
            <a:r>
              <a:rPr lang="en-GB" sz="2800" i="1" dirty="0" smtClean="0"/>
              <a:t>dogs</a:t>
            </a:r>
            <a:endParaRPr lang="en-GB" sz="2800" i="1" dirty="0"/>
          </a:p>
          <a:p>
            <a:pPr>
              <a:buFont typeface="Arial" pitchFamily="34" charset="0"/>
              <a:buChar char="•"/>
            </a:pPr>
            <a:r>
              <a:rPr lang="en-GB" sz="2800" dirty="0"/>
              <a:t>Process complicated by </a:t>
            </a:r>
            <a:r>
              <a:rPr lang="en-GB" sz="2800" dirty="0" smtClean="0"/>
              <a:t>exceptions and mutations</a:t>
            </a:r>
            <a:endParaRPr lang="en-GB" sz="2800" dirty="0"/>
          </a:p>
          <a:p>
            <a:pPr>
              <a:buFont typeface="Arial" pitchFamily="34" charset="0"/>
              <a:buChar char="•"/>
            </a:pPr>
            <a:r>
              <a:rPr lang="en-GB" sz="2800" dirty="0"/>
              <a:t>Morphology as the interface between phonology and syntax (and the lexicon)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Types of morphological processes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effectLst/>
              </a:rPr>
              <a:t>Inflection (syntax-driven):</a:t>
            </a:r>
            <a:br>
              <a:rPr lang="en-GB" sz="2800" dirty="0">
                <a:effectLst/>
              </a:rPr>
            </a:br>
            <a:r>
              <a:rPr lang="en-GB" sz="2800" i="1" dirty="0">
                <a:effectLst/>
              </a:rPr>
              <a:t>run, runs, running, ran</a:t>
            </a:r>
            <a:br>
              <a:rPr lang="en-GB" sz="2800" i="1" dirty="0">
                <a:effectLst/>
              </a:rPr>
            </a:br>
            <a:r>
              <a:rPr lang="en-GB" sz="2800" dirty="0">
                <a:effectLst/>
              </a:rPr>
              <a:t> </a:t>
            </a:r>
            <a:r>
              <a:rPr lang="en-GB" sz="2800" i="1" dirty="0" err="1">
                <a:effectLst/>
              </a:rPr>
              <a:t>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gledam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gleda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glej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gledal</a:t>
            </a:r>
            <a:r>
              <a:rPr lang="en-GB" sz="2800" i="1" dirty="0">
                <a:effectLst/>
              </a:rPr>
              <a:t>,...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effectLst/>
              </a:rPr>
              <a:t>Derivation (word-formation):</a:t>
            </a:r>
            <a:br>
              <a:rPr lang="en-GB" sz="2800" dirty="0">
                <a:effectLst/>
              </a:rPr>
            </a:br>
            <a:r>
              <a:rPr lang="en-GB" sz="2800" i="1" dirty="0">
                <a:effectLst/>
              </a:rPr>
              <a:t>to run, a run, runny, runner, re-run, … </a:t>
            </a:r>
            <a:br>
              <a:rPr lang="en-GB" sz="2800" i="1" dirty="0">
                <a:effectLst/>
              </a:rPr>
            </a:br>
            <a:r>
              <a:rPr lang="en-GB" sz="2800" i="1" dirty="0" err="1">
                <a:effectLst/>
              </a:rPr>
              <a:t>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zagledati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pogledati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pogled</a:t>
            </a:r>
            <a:r>
              <a:rPr lang="en-GB" sz="2800" i="1" dirty="0">
                <a:effectLst/>
              </a:rPr>
              <a:t>, </a:t>
            </a:r>
            <a:r>
              <a:rPr lang="en-GB" sz="2800" i="1" dirty="0" err="1">
                <a:effectLst/>
              </a:rPr>
              <a:t>ogledalo</a:t>
            </a:r>
            <a:r>
              <a:rPr lang="en-GB" sz="2800" i="1" dirty="0">
                <a:effectLst/>
              </a:rPr>
              <a:t>,...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effectLst/>
              </a:rPr>
              <a:t>Compounding (word-formation):</a:t>
            </a:r>
            <a:br>
              <a:rPr lang="en-GB" sz="2800" dirty="0">
                <a:effectLst/>
              </a:rPr>
            </a:br>
            <a:r>
              <a:rPr lang="en-GB" sz="2800" i="1" dirty="0" err="1">
                <a:effectLst/>
              </a:rPr>
              <a:t>zvezdogled</a:t>
            </a:r>
            <a:r>
              <a:rPr lang="en-GB" sz="2800" i="1" dirty="0">
                <a:effectLst/>
              </a:rPr>
              <a:t>,</a:t>
            </a:r>
            <a:br>
              <a:rPr lang="en-GB" sz="2800" i="1" dirty="0">
                <a:effectLst/>
              </a:rPr>
            </a:br>
            <a:r>
              <a:rPr lang="en-GB" sz="2800" i="1" dirty="0" err="1">
                <a:effectLst/>
              </a:rPr>
              <a:t>Herzkreislaufwiederbelebung</a:t>
            </a:r>
            <a:r>
              <a:rPr lang="en-GB" sz="2800" i="1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Inflectional Morphology</a:t>
            </a:r>
            <a:endParaRPr lang="sl-SI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>
                <a:sym typeface="Wingdings" pitchFamily="2" charset="2"/>
              </a:rPr>
              <a:t>Mapping of form to (syntactic) function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i="1" dirty="0">
                <a:sym typeface="Wingdings" pitchFamily="2" charset="2"/>
              </a:rPr>
              <a:t>dogs</a:t>
            </a:r>
            <a:r>
              <a:rPr lang="en-GB" sz="2800" dirty="0">
                <a:sym typeface="Wingdings" pitchFamily="2" charset="2"/>
              </a:rPr>
              <a:t> </a:t>
            </a:r>
            <a:r>
              <a:rPr lang="en-GB" sz="2800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i="1" dirty="0"/>
              <a:t>dog + s</a:t>
            </a:r>
            <a:r>
              <a:rPr lang="en-GB" sz="2800" dirty="0"/>
              <a:t> / </a:t>
            </a:r>
            <a:r>
              <a:rPr lang="en-GB" sz="2800" dirty="0">
                <a:sym typeface="Wingdings" pitchFamily="2" charset="2"/>
              </a:rPr>
              <a:t>DOG </a:t>
            </a:r>
            <a:r>
              <a:rPr lang="en-GB" sz="2800" dirty="0"/>
              <a:t>[</a:t>
            </a:r>
            <a:r>
              <a:rPr lang="en-GB" sz="2800" dirty="0" err="1"/>
              <a:t>N,pl</a:t>
            </a:r>
            <a:r>
              <a:rPr lang="en-GB" sz="2800" dirty="0"/>
              <a:t>]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/>
              <a:t>In search of regularities: </a:t>
            </a:r>
            <a:r>
              <a:rPr lang="en-GB" sz="2800" i="1" dirty="0"/>
              <a:t>talk/walk; talks/walks; talked/walked; talking/walking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/>
              <a:t>Exceptions: </a:t>
            </a:r>
            <a:r>
              <a:rPr lang="en-GB" sz="2800" i="1" dirty="0"/>
              <a:t>take/took, wolf/wolves, sheep/sheep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GB" sz="2800" dirty="0"/>
              <a:t>English (relatively) simple; inflection much richer in e.g. Slavic languages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772400" cy="1143000"/>
          </a:xfrm>
        </p:spPr>
        <p:txBody>
          <a:bodyPr>
            <a:normAutofit/>
          </a:bodyPr>
          <a:lstStyle/>
          <a:p>
            <a:r>
              <a:rPr lang="en-GB"/>
              <a:t>Macedonian verb paradigm</a:t>
            </a:r>
            <a:endParaRPr lang="sl-SI"/>
          </a:p>
        </p:txBody>
      </p:sp>
      <p:pic>
        <p:nvPicPr>
          <p:cNvPr id="163845" name="Picture 5" descr="macve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9" y="1124745"/>
            <a:ext cx="849272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72400" cy="1143000"/>
          </a:xfrm>
        </p:spPr>
        <p:txBody>
          <a:bodyPr/>
          <a:lstStyle/>
          <a:p>
            <a:r>
              <a:rPr lang="en-GB"/>
              <a:t>Syntax</a:t>
            </a:r>
            <a:endParaRPr lang="sl-SI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04755"/>
            <a:ext cx="7772400" cy="45363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/>
              <a:t>How are words arranged to form sentences?</a:t>
            </a:r>
            <a:br>
              <a:rPr lang="en-GB" sz="2400" dirty="0"/>
            </a:br>
            <a:r>
              <a:rPr lang="en-GB" sz="2400" dirty="0"/>
              <a:t>*</a:t>
            </a:r>
            <a:r>
              <a:rPr lang="en-GB" sz="2400" i="1" dirty="0"/>
              <a:t>I milk like</a:t>
            </a:r>
            <a:br>
              <a:rPr lang="en-GB" sz="2400" i="1" dirty="0"/>
            </a:br>
            <a:r>
              <a:rPr lang="en-GB" sz="2400" i="1" dirty="0"/>
              <a:t>I saw the man on the hill with a telescope.</a:t>
            </a:r>
            <a:endParaRPr lang="en-GB" sz="2400" dirty="0"/>
          </a:p>
          <a:p>
            <a:pPr>
              <a:buFont typeface="Arial" pitchFamily="34" charset="0"/>
              <a:buChar char="•"/>
            </a:pPr>
            <a:r>
              <a:rPr lang="en-GB" sz="2400" dirty="0"/>
              <a:t>The study of rules which reveal the structure of sentences (typically tree-based)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A “pre-processing step” for semantic analysis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/>
              <a:t>Common terms:</a:t>
            </a:r>
            <a:br>
              <a:rPr lang="en-GB" sz="2400" dirty="0"/>
            </a:br>
            <a:r>
              <a:rPr lang="en-GB" sz="2400" dirty="0"/>
              <a:t>Subject, Predicate, Object, </a:t>
            </a:r>
            <a:br>
              <a:rPr lang="en-GB" sz="2400" dirty="0"/>
            </a:br>
            <a:r>
              <a:rPr lang="en-GB" sz="2400" dirty="0"/>
              <a:t>Verb phrase, Noun phrase, Prepositional phr., </a:t>
            </a:r>
            <a:br>
              <a:rPr lang="en-GB" sz="2400" dirty="0"/>
            </a:br>
            <a:r>
              <a:rPr lang="en-GB" sz="2400" dirty="0"/>
              <a:t>Head, Complement, Adjunct,…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72400" cy="1079500"/>
          </a:xfrm>
        </p:spPr>
        <p:txBody>
          <a:bodyPr>
            <a:normAutofit/>
          </a:bodyPr>
          <a:lstStyle/>
          <a:p>
            <a:r>
              <a:rPr lang="en-GB" sz="3600"/>
              <a:t>Example of a phrase structure and a dependency tree</a:t>
            </a:r>
          </a:p>
        </p:txBody>
      </p:sp>
      <p:pic>
        <p:nvPicPr>
          <p:cNvPr id="182276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8" t="34642" r="50002" b="9270"/>
          <a:stretch/>
        </p:blipFill>
        <p:spPr>
          <a:xfrm>
            <a:off x="2699792" y="3553678"/>
            <a:ext cx="2664296" cy="3124667"/>
          </a:xfrm>
        </p:spPr>
      </p:pic>
      <p:pic>
        <p:nvPicPr>
          <p:cNvPr id="1822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4" t="29745" r="16626" b="16011"/>
          <a:stretch>
            <a:fillRect/>
          </a:stretch>
        </p:blipFill>
        <p:spPr bwMode="auto">
          <a:xfrm>
            <a:off x="1117564" y="1628800"/>
            <a:ext cx="5184775" cy="191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097790"/>
            <a:ext cx="3202790" cy="1080120"/>
          </a:xfrm>
          <a:prstGeom prst="rect">
            <a:avLst/>
          </a:prstGeom>
        </p:spPr>
      </p:pic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structure and assessment</a:t>
            </a:r>
            <a:endParaRPr lang="en-GB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Today: Introductory Lecture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Next slot: April 5th </a:t>
            </a:r>
          </a:p>
          <a:p>
            <a:pPr lvl="1">
              <a:lnSpc>
                <a:spcPct val="80000"/>
              </a:lnSpc>
            </a:pPr>
            <a:r>
              <a:rPr lang="en-GB" sz="2800" dirty="0" smtClean="0"/>
              <a:t>Presentation of some topics for students: </a:t>
            </a:r>
            <a:br>
              <a:rPr lang="en-GB" sz="2800" dirty="0" smtClean="0"/>
            </a:br>
            <a:r>
              <a:rPr lang="en-GB" sz="2800" dirty="0" smtClean="0"/>
              <a:t>current projects &amp; available (Slovene) datasets</a:t>
            </a:r>
          </a:p>
          <a:p>
            <a:pPr lvl="1">
              <a:lnSpc>
                <a:spcPct val="80000"/>
              </a:lnSpc>
            </a:pPr>
            <a:endParaRPr lang="en-GB" sz="2800" dirty="0" smtClean="0"/>
          </a:p>
          <a:p>
            <a:pPr lvl="1">
              <a:lnSpc>
                <a:spcPct val="80000"/>
              </a:lnSpc>
            </a:pPr>
            <a:endParaRPr lang="en-GB" sz="2800" dirty="0" smtClean="0"/>
          </a:p>
          <a:p>
            <a:pPr lvl="1">
              <a:lnSpc>
                <a:spcPct val="80000"/>
              </a:lnSpc>
            </a:pPr>
            <a:r>
              <a:rPr lang="en-GB" sz="2800" dirty="0" smtClean="0"/>
              <a:t>Or (semi)finished projects by students: </a:t>
            </a:r>
            <a:br>
              <a:rPr lang="en-GB" sz="2800" dirty="0" smtClean="0"/>
            </a:br>
            <a:r>
              <a:rPr lang="en-GB" sz="2800" dirty="0" smtClean="0"/>
              <a:t>can do the work before!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212976"/>
            <a:ext cx="2077219" cy="7358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50662"/>
          <a:stretch/>
        </p:blipFill>
        <p:spPr>
          <a:xfrm>
            <a:off x="3355765" y="3284984"/>
            <a:ext cx="1224136" cy="705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89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Assessment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100" dirty="0" smtClean="0"/>
              <a:t>„Project“ work on topic connected with HLT (or corpus linguistics)</a:t>
            </a:r>
          </a:p>
          <a:p>
            <a:pPr lvl="1">
              <a:lnSpc>
                <a:spcPct val="80000"/>
              </a:lnSpc>
            </a:pPr>
            <a:r>
              <a:rPr lang="en-GB" sz="3100" dirty="0" smtClean="0"/>
              <a:t>½ quality of work</a:t>
            </a:r>
          </a:p>
          <a:p>
            <a:pPr lvl="1">
              <a:lnSpc>
                <a:spcPct val="80000"/>
              </a:lnSpc>
            </a:pPr>
            <a:r>
              <a:rPr lang="en-GB" sz="3100" dirty="0" smtClean="0"/>
              <a:t>½ quality of report</a:t>
            </a:r>
          </a:p>
          <a:p>
            <a:pPr>
              <a:lnSpc>
                <a:spcPct val="80000"/>
              </a:lnSpc>
            </a:pPr>
            <a:r>
              <a:rPr lang="en-GB" sz="3100" dirty="0" smtClean="0"/>
              <a:t>Can be joint work of 2 students</a:t>
            </a:r>
          </a:p>
          <a:p>
            <a:pPr>
              <a:lnSpc>
                <a:spcPct val="80000"/>
              </a:lnSpc>
            </a:pPr>
            <a:r>
              <a:rPr lang="en-GB" sz="3100" dirty="0" smtClean="0"/>
              <a:t>submission of seminar:</a:t>
            </a:r>
            <a:br>
              <a:rPr lang="en-GB" sz="3100" dirty="0" smtClean="0"/>
            </a:br>
            <a:r>
              <a:rPr lang="en-GB" sz="3100" dirty="0" smtClean="0"/>
              <a:t>February .. May (June): </a:t>
            </a:r>
          </a:p>
          <a:p>
            <a:pPr>
              <a:lnSpc>
                <a:spcPct val="80000"/>
              </a:lnSpc>
            </a:pPr>
            <a:endParaRPr lang="en-GB" sz="3100" dirty="0" smtClean="0"/>
          </a:p>
          <a:p>
            <a:pPr>
              <a:lnSpc>
                <a:spcPct val="80000"/>
              </a:lnSpc>
            </a:pPr>
            <a:r>
              <a:rPr lang="en-GB" sz="3100" dirty="0" smtClean="0"/>
              <a:t>Make appointments for consultations by email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91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Overview of the lecture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Computer</a:t>
            </a:r>
            <a:r>
              <a:rPr lang="en-GB" sz="2800" dirty="0" smtClean="0"/>
              <a:t> processing of natural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Some levels of linguistic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Language corpora</a:t>
            </a:r>
            <a:endParaRPr lang="sl-SI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/>
              <a:t>I. </a:t>
            </a:r>
            <a:r>
              <a:rPr lang="en-GB" sz="3600"/>
              <a:t>Computer processing of natural language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94945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u="sng" dirty="0" smtClean="0"/>
              <a:t>Computational Linguistics</a:t>
            </a:r>
            <a:r>
              <a:rPr lang="en-GB" sz="2800" dirty="0" smtClean="0"/>
              <a:t>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a branch of computer science, that attempts to model the cognitive faculty of humans that enables us to produce/understand language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u="sng" dirty="0" smtClean="0"/>
              <a:t>Natural Language Processing</a:t>
            </a:r>
            <a:r>
              <a:rPr lang="en-GB" sz="2800" dirty="0" smtClean="0"/>
              <a:t>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a subfield of CL, dealing with specific computational methods to process language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u="sng" dirty="0" smtClean="0"/>
              <a:t>Human Language Technologies</a:t>
            </a:r>
            <a:r>
              <a:rPr lang="en-GB" sz="2800" dirty="0" smtClean="0"/>
              <a:t>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800" dirty="0" smtClean="0"/>
              <a:t>(the development of) useful programs to process language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Languages and computers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689"/>
            <a:ext cx="7772400" cy="460779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/>
              <a:t>How do computers “understand” language</a:t>
            </a:r>
            <a:r>
              <a:rPr lang="de-DE" sz="2800" dirty="0"/>
              <a:t>?</a:t>
            </a:r>
            <a:endParaRPr lang="sl-SI" sz="2800" dirty="0"/>
          </a:p>
          <a:p>
            <a:r>
              <a:rPr lang="en-GB" sz="2800" dirty="0" smtClean="0"/>
              <a:t>AI-complete:</a:t>
            </a:r>
            <a:endParaRPr lang="en-GB" sz="2800" dirty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solve NLP, you’d need to solve all of the problems in AI</a:t>
            </a:r>
          </a:p>
          <a:p>
            <a:r>
              <a:rPr lang="en-GB" sz="2800" dirty="0" smtClean="0"/>
              <a:t>Turing </a:t>
            </a:r>
            <a:r>
              <a:rPr lang="en-GB" sz="2800" dirty="0"/>
              <a:t>test</a:t>
            </a:r>
          </a:p>
          <a:p>
            <a:pPr lvl="1"/>
            <a:r>
              <a:rPr lang="en-US" sz="2400" dirty="0" smtClean="0"/>
              <a:t>Engaging </a:t>
            </a:r>
            <a:r>
              <a:rPr lang="en-US" sz="2400" dirty="0"/>
              <a:t>effectively in linguistic behavior is a sufficient condition for having achieved intelligence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…</a:t>
            </a:r>
            <a:r>
              <a:rPr lang="sl-SI" sz="2800" dirty="0" smtClean="0"/>
              <a:t>b</a:t>
            </a:r>
            <a:r>
              <a:rPr lang="en-US" sz="2800" dirty="0" err="1" smtClean="0"/>
              <a:t>ut</a:t>
            </a:r>
            <a:r>
              <a:rPr lang="en-US" sz="2800" dirty="0" smtClean="0"/>
              <a:t> </a:t>
            </a:r>
            <a:r>
              <a:rPr lang="en-US" sz="2800" dirty="0"/>
              <a:t>little kids can “do” NLP…</a:t>
            </a:r>
            <a:endParaRPr lang="sl-SI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543800" cy="736600"/>
          </a:xfrm>
        </p:spPr>
        <p:txBody>
          <a:bodyPr/>
          <a:lstStyle/>
          <a:p>
            <a:r>
              <a:rPr lang="de-DE" altLang="de-DE" sz="4000"/>
              <a:t>Problem</a:t>
            </a:r>
            <a:r>
              <a:rPr lang="en-GB" altLang="de-DE" sz="4000"/>
              <a:t>s</a:t>
            </a:r>
            <a:endParaRPr lang="de-DE" altLang="de-DE" sz="400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GB" altLang="de-DE" sz="2400" dirty="0" smtClean="0"/>
              <a:t>Languages have properties that humans find easy to process, but are very problematic for computers</a:t>
            </a:r>
            <a:r>
              <a:rPr lang="sl-SI" altLang="de-DE" sz="2400" dirty="0" smtClean="0"/>
              <a:t>:</a:t>
            </a:r>
            <a:endParaRPr lang="en-GB" altLang="de-DE" sz="2400" dirty="0" smtClean="0"/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de-DE" sz="2400" dirty="0" smtClean="0"/>
              <a:t>Ambiguity: many words, syntactic constructions, etc. have more than one interpretation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de-DE" sz="2400" dirty="0" smtClean="0"/>
              <a:t>Vagueness: many linguistic features are left implicit in the text</a:t>
            </a:r>
          </a:p>
          <a:p>
            <a:pPr>
              <a:lnSpc>
                <a:spcPct val="110000"/>
              </a:lnSpc>
              <a:buFont typeface="Arial" pitchFamily="34" charset="0"/>
              <a:buChar char="•"/>
            </a:pPr>
            <a:r>
              <a:rPr lang="en-GB" altLang="de-DE" sz="2400" dirty="0" smtClean="0"/>
              <a:t>Paraphrases: many concepts can be expressed in different ways</a:t>
            </a:r>
            <a:br>
              <a:rPr lang="en-GB" altLang="de-DE" sz="2400" dirty="0" smtClean="0"/>
            </a:br>
            <a:endParaRPr lang="en-GB" altLang="de-DE" sz="2400" dirty="0" smtClean="0"/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GB" altLang="de-DE" sz="2400" dirty="0" smtClean="0"/>
              <a:t>Humans use context and background knowledge; both are difficult for computers</a:t>
            </a:r>
            <a:endParaRPr lang="en-GB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543800" cy="736600"/>
          </a:xfrm>
        </p:spPr>
        <p:txBody>
          <a:bodyPr/>
          <a:lstStyle/>
          <a:p>
            <a:r>
              <a:rPr lang="de-DE" altLang="de-DE" sz="4000" dirty="0" smtClean="0"/>
              <a:t>Ambiguity</a:t>
            </a:r>
            <a:endParaRPr lang="de-DE" altLang="de-DE" sz="4000" dirty="0"/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GB" sz="2800" i="1" dirty="0" smtClean="0"/>
              <a:t>I scream</a:t>
            </a:r>
            <a:r>
              <a:rPr lang="sl-SI" sz="2800" i="1" dirty="0" smtClean="0"/>
              <a:t/>
            </a:r>
            <a:br>
              <a:rPr lang="sl-SI" sz="2800" i="1" dirty="0" smtClean="0"/>
            </a:br>
            <a:r>
              <a:rPr lang="sl-SI" sz="2800" i="1" dirty="0" smtClean="0"/>
              <a:t>I</a:t>
            </a:r>
            <a:r>
              <a:rPr lang="en-GB" sz="2800" i="1" dirty="0" err="1" smtClean="0"/>
              <a:t>ce</a:t>
            </a:r>
            <a:r>
              <a:rPr lang="en-GB" sz="2800" i="1" dirty="0" smtClean="0"/>
              <a:t> cream</a:t>
            </a:r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It's </a:t>
            </a:r>
            <a:r>
              <a:rPr lang="en-US" sz="2800" i="1" dirty="0"/>
              <a:t>very hard to recognize </a:t>
            </a:r>
            <a:r>
              <a:rPr lang="en-US" sz="2800" i="1" dirty="0" smtClean="0"/>
              <a:t>speech.</a:t>
            </a:r>
            <a:br>
              <a:rPr lang="en-US" sz="2800" i="1" dirty="0" smtClean="0"/>
            </a:br>
            <a:r>
              <a:rPr lang="en-US" sz="2800" i="1" dirty="0" smtClean="0"/>
              <a:t>It's </a:t>
            </a:r>
            <a:r>
              <a:rPr lang="en-US" sz="2800" i="1" dirty="0"/>
              <a:t>very hard to wreck a nice beach.</a:t>
            </a:r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/>
              <a:t>Squad helps dog bite </a:t>
            </a:r>
            <a:r>
              <a:rPr lang="en-US" sz="2800" i="1" dirty="0" smtClean="0"/>
              <a:t>victim.</a:t>
            </a:r>
            <a:endParaRPr lang="sl-SI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 smtClean="0"/>
              <a:t>Helicopter </a:t>
            </a:r>
            <a:r>
              <a:rPr lang="en-US" sz="2800" i="1" dirty="0"/>
              <a:t>powered by human flies.</a:t>
            </a:r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r>
              <a:rPr lang="en-US" sz="2800" i="1" dirty="0"/>
              <a:t>Jack invited Mary to the Halloween ball</a:t>
            </a:r>
            <a:r>
              <a:rPr lang="en-US" sz="2800" i="1" dirty="0" smtClean="0"/>
              <a:t>.</a:t>
            </a:r>
            <a:endParaRPr lang="sl-SI" sz="2800" i="1" dirty="0" smtClean="0"/>
          </a:p>
          <a:p>
            <a:pPr>
              <a:buFont typeface="Arial" pitchFamily="34" charset="0"/>
              <a:buChar char="•"/>
            </a:pPr>
            <a:r>
              <a:rPr lang="sl-SI" sz="2800" i="1" dirty="0" smtClean="0"/>
              <a:t>Tam stojita dve hiši.</a:t>
            </a:r>
            <a:br>
              <a:rPr lang="sl-SI" sz="2800" i="1" dirty="0" smtClean="0"/>
            </a:br>
            <a:r>
              <a:rPr lang="sl-SI" sz="2800" i="1" dirty="0" smtClean="0"/>
              <a:t>V hiši je toplo.</a:t>
            </a:r>
            <a:br>
              <a:rPr lang="sl-SI" sz="2800" i="1" dirty="0" smtClean="0"/>
            </a:br>
            <a:endParaRPr lang="en-US" sz="2800" i="1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10083</TotalTime>
  <Words>836</Words>
  <Application>Microsoft Office PowerPoint</Application>
  <PresentationFormat>On-screen Show (4:3)</PresentationFormat>
  <Paragraphs>166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Language Technologies   Tomaž Erjavec Dept. of Knowledge Technologies Jožef Stefan Institute </vt:lpstr>
      <vt:lpstr>Lecturer info</vt:lpstr>
      <vt:lpstr>Course structure and assessment</vt:lpstr>
      <vt:lpstr>Assessment</vt:lpstr>
      <vt:lpstr>Overview of the lecture</vt:lpstr>
      <vt:lpstr>I. Computer processing of natural language</vt:lpstr>
      <vt:lpstr>Languages and computers</vt:lpstr>
      <vt:lpstr>Problems</vt:lpstr>
      <vt:lpstr>Ambiguity</vt:lpstr>
      <vt:lpstr>Structuralist and empiricist views on language</vt:lpstr>
      <vt:lpstr>Other names for the two approaches</vt:lpstr>
      <vt:lpstr>Problems with the structuralist approach</vt:lpstr>
      <vt:lpstr>Empirical approach</vt:lpstr>
      <vt:lpstr>II. HLT applications</vt:lpstr>
      <vt:lpstr>Machine translation</vt:lpstr>
      <vt:lpstr>Rule based MT</vt:lpstr>
      <vt:lpstr>Statistical MT</vt:lpstr>
      <vt:lpstr>Information retrieval and extraction</vt:lpstr>
      <vt:lpstr>III. Levels of linguistic analysis</vt:lpstr>
      <vt:lpstr>Morphology</vt:lpstr>
      <vt:lpstr>Types of morphological processes</vt:lpstr>
      <vt:lpstr>Inflectional Morphology</vt:lpstr>
      <vt:lpstr>Macedonian verb paradigm</vt:lpstr>
      <vt:lpstr>Syntax</vt:lpstr>
      <vt:lpstr>Example of a phrase structure and a dependency tree</vt:lpstr>
    </vt:vector>
  </TitlesOfParts>
  <Company>Jozef Stefan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Elektronske znanstvenokritične izdaje slovenskega slovstva: standardi in izzivi</dc:title>
  <dc:creator>Tomaz Erjavec</dc:creator>
  <cp:lastModifiedBy>Tomaz Erjavec</cp:lastModifiedBy>
  <cp:revision>391</cp:revision>
  <cp:lastPrinted>1601-01-01T00:00:00Z</cp:lastPrinted>
  <dcterms:created xsi:type="dcterms:W3CDTF">2004-05-31T16:41:25Z</dcterms:created>
  <dcterms:modified xsi:type="dcterms:W3CDTF">2017-01-18T11:06:59Z</dcterms:modified>
</cp:coreProperties>
</file>