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48"/>
  </p:notesMasterIdLst>
  <p:handoutMasterIdLst>
    <p:handoutMasterId r:id="rId49"/>
  </p:handoutMasterIdLst>
  <p:sldIdLst>
    <p:sldId id="364" r:id="rId2"/>
    <p:sldId id="329" r:id="rId3"/>
    <p:sldId id="330" r:id="rId4"/>
    <p:sldId id="335" r:id="rId5"/>
    <p:sldId id="336" r:id="rId6"/>
    <p:sldId id="323" r:id="rId7"/>
    <p:sldId id="324" r:id="rId8"/>
    <p:sldId id="362" r:id="rId9"/>
    <p:sldId id="325" r:id="rId10"/>
    <p:sldId id="337" r:id="rId11"/>
    <p:sldId id="326" r:id="rId12"/>
    <p:sldId id="327" r:id="rId13"/>
    <p:sldId id="331" r:id="rId14"/>
    <p:sldId id="338" r:id="rId15"/>
    <p:sldId id="328" r:id="rId16"/>
    <p:sldId id="339" r:id="rId17"/>
    <p:sldId id="340" r:id="rId18"/>
    <p:sldId id="341" r:id="rId19"/>
    <p:sldId id="342" r:id="rId20"/>
    <p:sldId id="347" r:id="rId21"/>
    <p:sldId id="343" r:id="rId22"/>
    <p:sldId id="344" r:id="rId23"/>
    <p:sldId id="345" r:id="rId24"/>
    <p:sldId id="346" r:id="rId25"/>
    <p:sldId id="333" r:id="rId26"/>
    <p:sldId id="348" r:id="rId27"/>
    <p:sldId id="349" r:id="rId28"/>
    <p:sldId id="356" r:id="rId29"/>
    <p:sldId id="357" r:id="rId30"/>
    <p:sldId id="358" r:id="rId31"/>
    <p:sldId id="359" r:id="rId32"/>
    <p:sldId id="363" r:id="rId33"/>
    <p:sldId id="350" r:id="rId34"/>
    <p:sldId id="351" r:id="rId35"/>
    <p:sldId id="352" r:id="rId36"/>
    <p:sldId id="353" r:id="rId37"/>
    <p:sldId id="354" r:id="rId38"/>
    <p:sldId id="366" r:id="rId39"/>
    <p:sldId id="369" r:id="rId40"/>
    <p:sldId id="368" r:id="rId41"/>
    <p:sldId id="367" r:id="rId42"/>
    <p:sldId id="371" r:id="rId43"/>
    <p:sldId id="372" r:id="rId44"/>
    <p:sldId id="373" r:id="rId45"/>
    <p:sldId id="374" r:id="rId46"/>
    <p:sldId id="365" r:id="rId47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4689" autoAdjust="0"/>
  </p:normalViewPr>
  <p:slideViewPr>
    <p:cSldViewPr>
      <p:cViewPr varScale="1">
        <p:scale>
          <a:sx n="66" d="100"/>
          <a:sy n="66" d="100"/>
        </p:scale>
        <p:origin x="1388" y="48"/>
      </p:cViewPr>
      <p:guideLst>
        <p:guide orient="horz" pos="384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47DA2D-1FEB-4D1C-8222-3C344F5DBA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30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9B8FC9C-C9EE-4361-86C1-7ABD0C2E616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646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1A21-02C6-4D1A-8536-792760D52502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4FC2-78E1-48D6-ADAA-6A02EC03F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4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513E-414E-449F-9D55-983A4B0B381A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924D-7731-45FD-A960-77F9C6E84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0B41-D48C-4C97-BF40-73CF5211CCFD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DE30-D96D-4B8E-9E67-AD99CA7A6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FBDF-E024-4A1F-ADE2-429392768179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4CD2-8480-45CC-96AB-5AC632C6DF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3852-CE56-4627-83E6-BCF7857CD1AA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7DE9-D2D7-4045-B1A4-6F818C4128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0518-1DB9-49A7-823F-2BC4DA3DDFDD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F3A0-A5F1-4ADA-B9E7-440C4CB76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EEC4-E9A3-43E1-98AC-715D1939B5B9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B207-7B50-4805-A41D-781F7F1D1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3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E1C8-7643-4B3F-97EA-086303493804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EF70-3F32-4864-BC51-C1812E570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75D6-3762-4322-9F20-706487A1AD5F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56FB1-006C-4137-9E26-FDFB503CA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EA75-DB0B-41EC-AAF6-C2DD03EF0A66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50B8-4F2F-4C61-BB51-1ADBF8A46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9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4680-A4C7-411A-9C5B-13C18AFB83EC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7A4C-A49D-47E8-92D1-0295DD9E45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4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219715-FF05-4F2E-B6E1-CE1DC675B3D8}" type="datetime1">
              <a:rPr lang="en-GB"/>
              <a:pPr>
                <a:defRPr/>
              </a:pPr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Tomaž Erjavec: Course on Language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7E0F2-6F97-4971-BC9B-BADB44859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" TargetMode="External"/><Relationship Id="rId2" Type="http://schemas.openxmlformats.org/officeDocument/2006/relationships/hyperlink" Target="http://www.mps.s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dc.upenn.edu/" TargetMode="External"/><Relationship Id="rId3" Type="http://schemas.openxmlformats.org/officeDocument/2006/relationships/hyperlink" Target="http://khnt.hit.uib.no/icame/manuals/lob/INDEX.HTM" TargetMode="External"/><Relationship Id="rId7" Type="http://schemas.openxmlformats.org/officeDocument/2006/relationships/hyperlink" Target="http://nl.ijs.si/ME/" TargetMode="External"/><Relationship Id="rId2" Type="http://schemas.openxmlformats.org/officeDocument/2006/relationships/hyperlink" Target="http://khnt.hit.uib.no/icame/manuals/brown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nk.ffzg.hr/" TargetMode="External"/><Relationship Id="rId5" Type="http://schemas.openxmlformats.org/officeDocument/2006/relationships/hyperlink" Target="http://ucnk.ff.cuni.cz/" TargetMode="External"/><Relationship Id="rId4" Type="http://schemas.openxmlformats.org/officeDocument/2006/relationships/hyperlink" Target="http://info.ox.ac.uk/bnc/" TargetMode="External"/><Relationship Id="rId9" Type="http://schemas.openxmlformats.org/officeDocument/2006/relationships/hyperlink" Target="http://www.elra.info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-ai.ijs.si/~spela/trans-index.html" TargetMode="External"/><Relationship Id="rId3" Type="http://schemas.openxmlformats.org/officeDocument/2006/relationships/hyperlink" Target="http://www.fidaplus.net/" TargetMode="External"/><Relationship Id="rId7" Type="http://schemas.openxmlformats.org/officeDocument/2006/relationships/hyperlink" Target="http://wt.jrc.it/lt/Acquis/" TargetMode="External"/><Relationship Id="rId2" Type="http://schemas.openxmlformats.org/officeDocument/2006/relationships/hyperlink" Target="http://www.fid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.ijs.si/svez/" TargetMode="External"/><Relationship Id="rId5" Type="http://schemas.openxmlformats.org/officeDocument/2006/relationships/hyperlink" Target="http://nl.ijs.si/ME/" TargetMode="External"/><Relationship Id="rId10" Type="http://schemas.openxmlformats.org/officeDocument/2006/relationships/hyperlink" Target="http://luks.fe.uni-lj.si/" TargetMode="External"/><Relationship Id="rId4" Type="http://schemas.openxmlformats.org/officeDocument/2006/relationships/hyperlink" Target="http://nl.ijs.si/jos/" TargetMode="External"/><Relationship Id="rId9" Type="http://schemas.openxmlformats.org/officeDocument/2006/relationships/hyperlink" Target="http://www.dsplab.uni-mb.si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c.upenn.edu/" TargetMode="External"/><Relationship Id="rId2" Type="http://schemas.openxmlformats.org/officeDocument/2006/relationships/hyperlink" Target="mailto:corpora@lists.uib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ra.inf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ketchengine.co.uk/" TargetMode="External"/><Relationship Id="rId2" Type="http://schemas.openxmlformats.org/officeDocument/2006/relationships/hyperlink" Target="http://demo.gigafid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2.ijs.si/dsi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i-c.org/" TargetMode="External"/><Relationship Id="rId2" Type="http://schemas.openxmlformats.org/officeDocument/2006/relationships/hyperlink" Target="http://www.w3.org/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nl.ijs.si/elan/sample.html#ijs-elan-sample.t" TargetMode="External"/><Relationship Id="rId3" Type="http://schemas.openxmlformats.org/officeDocument/2006/relationships/hyperlink" Target="http://nl.ijs.si/et/teach/jsi07-hlt/Doc/jsi05-hlt3-corpus/mteosm-ro.html" TargetMode="External"/><Relationship Id="rId7" Type="http://schemas.openxmlformats.org/officeDocument/2006/relationships/hyperlink" Target="http://nl.ijs.si/et/teach/jsi07-hlt/Doc/jsi05-hlt3-corpus/SDT.bmp" TargetMode="External"/><Relationship Id="rId2" Type="http://schemas.openxmlformats.org/officeDocument/2006/relationships/hyperlink" Target="http://nl.ijs.si/et/teach/jsi07-hlt/Doc/jsi05-hlt3-corpus/mte-cesana-hdrs.html#sourceDe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.ijs.si/et/teach/jsi07-hlt/Doc/jsi05-hlt3-corpus/svez-tst.xls" TargetMode="External"/><Relationship Id="rId5" Type="http://schemas.openxmlformats.org/officeDocument/2006/relationships/hyperlink" Target="http://nl.ijs.si/et/teach/jsi07-hlt/Doc/jsi05-hlt3-corpus/sample.html#ecmr" TargetMode="External"/><Relationship Id="rId4" Type="http://schemas.openxmlformats.org/officeDocument/2006/relationships/hyperlink" Target="http://nl.ijs.si/et/teach/jsi07-hlt/Doc/jsi05-hlt3-corpus/glass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nlp.stanford.edu/links/statnlp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hunpos/" TargetMode="External"/><Relationship Id="rId2" Type="http://schemas.openxmlformats.org/officeDocument/2006/relationships/hyperlink" Target="http://www.coli.uni-saarland.de/~thorsten/tn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ME/" TargetMode="External"/><Relationship Id="rId2" Type="http://schemas.openxmlformats.org/officeDocument/2006/relationships/hyperlink" Target="http://nl.ijs.si/ME/V3/doc/index.html#mtev3-doc-div2-id230529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ME/V4/msd/html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nl.ijs.si/jo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teach/jsi07-hlt/Doc/jsi05-hlt3-corpus/eagles-corpus.html" TargetMode="External"/><Relationship Id="rId2" Type="http://schemas.openxmlformats.org/officeDocument/2006/relationships/hyperlink" Target="http://www.ilc.cnr.it/EAGLES96/hom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nlp.stanford.edu/links/statnlp.html#Syllab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orvald.aksis.uib.no/colt/" TargetMode="External"/><Relationship Id="rId2" Type="http://schemas.openxmlformats.org/officeDocument/2006/relationships/hyperlink" Target="http://info.ox.ac.uk/bn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hnt.hit.uib.no/icame/manuals/brown/INDEX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ail.mit.edu/koehn/publications/europarl/" TargetMode="External"/><Relationship Id="rId2" Type="http://schemas.openxmlformats.org/officeDocument/2006/relationships/hyperlink" Target="http://www.ldc.upenn.edu/Catalog/LDC95T2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ngtech.jrc.it/JRC-Acqui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33375"/>
            <a:ext cx="8027987" cy="3309938"/>
          </a:xfrm>
        </p:spPr>
        <p:txBody>
          <a:bodyPr/>
          <a:lstStyle/>
          <a:p>
            <a:r>
              <a:rPr lang="sl-SI" smtClean="0">
                <a:latin typeface="Arial" panose="020B0604020202020204" pitchFamily="34" charset="0"/>
                <a:cs typeface="Times New Roman" panose="02020603050405020304" pitchFamily="18" charset="0"/>
              </a:rPr>
              <a:t>Advanced 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</a:rPr>
              <a:t>Language Technologies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sz="2400" smtClean="0"/>
              <a:t>Information and Communication Technologies</a:t>
            </a:r>
            <a:r>
              <a:rPr lang="sl-SI" sz="2400" smtClean="0"/>
              <a:t/>
            </a:r>
            <a:br>
              <a:rPr lang="sl-SI" sz="2400" smtClean="0"/>
            </a:br>
            <a:r>
              <a:rPr lang="sl-SI" sz="2400" smtClean="0"/>
              <a:t>Module </a:t>
            </a:r>
            <a:r>
              <a:rPr lang="en-US" sz="2400" smtClean="0"/>
              <a:t>"Knowledge Technologies"</a:t>
            </a:r>
            <a:br>
              <a:rPr lang="en-US" sz="2400" smtClean="0"/>
            </a:br>
            <a:r>
              <a:rPr lang="en-US" sz="2400" smtClean="0">
                <a:hlinkClick r:id="rId2"/>
              </a:rPr>
              <a:t>Jožef Stefan International Postgraduate School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000" smtClean="0"/>
              <a:t>Winter 20</a:t>
            </a:r>
            <a:r>
              <a:rPr lang="sl-SI" sz="2000" smtClean="0"/>
              <a:t>11</a:t>
            </a:r>
            <a:r>
              <a:rPr lang="en-US" sz="2000" smtClean="0"/>
              <a:t> / Spring 201</a:t>
            </a:r>
            <a:r>
              <a:rPr lang="sl-SI" sz="2000" smtClean="0"/>
              <a:t>2</a:t>
            </a:r>
            <a:r>
              <a:rPr lang="en-US" sz="2400" smtClean="0"/>
              <a:t> </a:t>
            </a:r>
            <a:endParaRPr lang="en-GB" sz="2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11263" y="5876925"/>
            <a:ext cx="7932737" cy="5032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b="1" smtClean="0">
                <a:solidFill>
                  <a:srgbClr val="00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Times New Roman" panose="02020603050405020304" pitchFamily="18" charset="0"/>
                <a:hlinkClick r:id="rId3"/>
              </a:rPr>
              <a:t>Tomaž Erjavec</a:t>
            </a:r>
            <a:endParaRPr lang="sl-SI" sz="2400" b="1" smtClean="0">
              <a:solidFill>
                <a:srgbClr val="00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87450" y="3860800"/>
            <a:ext cx="79565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sz="4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Lecture I</a:t>
            </a:r>
            <a:r>
              <a:rPr lang="sl-SI" sz="4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GB" sz="4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br>
              <a:rPr lang="en-GB" sz="4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sz="4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Computer Corpora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Referen</a:t>
            </a:r>
            <a:r>
              <a:rPr lang="en-GB" smtClean="0"/>
              <a:t>ce corpora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661275" cy="454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smtClean="0"/>
              <a:t>Characteristics: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a sample of the “complete” language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large, expensive, detailed and explicit design criteria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typically of contemporary language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documented and annotated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legal</a:t>
            </a:r>
            <a:r>
              <a:rPr lang="sl-SI" sz="2000" smtClean="0"/>
              <a:t>l</a:t>
            </a:r>
            <a:r>
              <a:rPr lang="en-GB" sz="2000" smtClean="0"/>
              <a:t>y clean, available (but usu. only via a concordancer)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Criteria for including texts: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representativeness:</a:t>
            </a:r>
            <a:br>
              <a:rPr lang="en-GB" sz="2000" smtClean="0"/>
            </a:br>
            <a:r>
              <a:rPr lang="en-GB" sz="2000" smtClean="0"/>
              <a:t>corpus includes “all” text types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balance:</a:t>
            </a:r>
            <a:br>
              <a:rPr lang="en-GB" sz="2000" smtClean="0"/>
            </a:br>
            <a:r>
              <a:rPr lang="en-GB" sz="2000" smtClean="0"/>
              <a:t>the sizes of text type samples are in proportion to their “importance” for the speakers of the language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methodology v.s. practical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History</a:t>
            </a:r>
            <a:r>
              <a:rPr lang="sl-SI" smtClean="0"/>
              <a:t> of </a:t>
            </a:r>
            <a:r>
              <a:rPr lang="en-GB" smtClean="0"/>
              <a:t>corpora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2988" y="1844675"/>
            <a:ext cx="7567612" cy="48974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First milestones: </a:t>
            </a:r>
            <a:r>
              <a:rPr lang="sl-SI" sz="2400" smtClean="0"/>
              <a:t/>
            </a:r>
            <a:br>
              <a:rPr lang="sl-SI" sz="2400" smtClean="0"/>
            </a:br>
            <a:r>
              <a:rPr lang="en-GB" sz="2400" smtClean="0">
                <a:hlinkClick r:id="rId2"/>
              </a:rPr>
              <a:t>Brown</a:t>
            </a:r>
            <a:r>
              <a:rPr lang="en-GB" sz="2400" smtClean="0"/>
              <a:t> (1 million words) 1964; </a:t>
            </a:r>
            <a:r>
              <a:rPr lang="en-GB" sz="2400" smtClean="0">
                <a:hlinkClick r:id="rId3"/>
              </a:rPr>
              <a:t>LOB</a:t>
            </a:r>
            <a:r>
              <a:rPr lang="en-GB" sz="2400" smtClean="0"/>
              <a:t> (also 1M) 1974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The spread of reference corpora: </a:t>
            </a:r>
            <a:r>
              <a:rPr lang="sl-SI" sz="2400" smtClean="0"/>
              <a:t/>
            </a:r>
            <a:br>
              <a:rPr lang="sl-SI" sz="2400" smtClean="0"/>
            </a:br>
            <a:r>
              <a:rPr lang="en-GB" sz="2400" smtClean="0"/>
              <a:t>Cobuild Bank of English (monitor, 100..200..M) 1980; </a:t>
            </a:r>
            <a:r>
              <a:rPr lang="en-GB" sz="2400" smtClean="0">
                <a:hlinkClick r:id="rId4"/>
              </a:rPr>
              <a:t>BNC</a:t>
            </a:r>
            <a:r>
              <a:rPr lang="en-GB" sz="2400" smtClean="0"/>
              <a:t> (100M) 1995; Czech </a:t>
            </a:r>
            <a:r>
              <a:rPr lang="en-GB" sz="2400" smtClean="0">
                <a:hlinkClick r:id="rId5"/>
              </a:rPr>
              <a:t>CNC</a:t>
            </a:r>
            <a:r>
              <a:rPr lang="en-GB" sz="2400" smtClean="0"/>
              <a:t> (100M) 1998; Croatian </a:t>
            </a:r>
            <a:r>
              <a:rPr lang="en-GB" sz="2400" smtClean="0">
                <a:hlinkClick r:id="rId6"/>
              </a:rPr>
              <a:t>HNK</a:t>
            </a:r>
            <a:r>
              <a:rPr lang="en-GB" sz="2400" smtClean="0"/>
              <a:t> (100M) 1999...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EU corpus oriented projects in the '90: NERC, </a:t>
            </a:r>
            <a:r>
              <a:rPr lang="sl-SI" sz="2400" smtClean="0"/>
              <a:t>MULTEXT, </a:t>
            </a:r>
            <a:r>
              <a:rPr lang="en-GB" sz="2400" smtClean="0">
                <a:hlinkClick r:id="rId7"/>
              </a:rPr>
              <a:t>MULTEXT-East</a:t>
            </a:r>
            <a:r>
              <a:rPr lang="en-GB" sz="2400" smtClean="0"/>
              <a:t>,...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Language resources brokers: </a:t>
            </a:r>
            <a:r>
              <a:rPr lang="en-GB" sz="2400" smtClean="0">
                <a:hlinkClick r:id="rId8"/>
              </a:rPr>
              <a:t>LDC</a:t>
            </a:r>
            <a:r>
              <a:rPr lang="en-GB" sz="2400" smtClean="0"/>
              <a:t> 1992, </a:t>
            </a:r>
            <a:r>
              <a:rPr lang="en-GB" sz="2400" smtClean="0">
                <a:hlinkClick r:id="rId9"/>
              </a:rPr>
              <a:t>ELRA</a:t>
            </a:r>
            <a:r>
              <a:rPr lang="en-GB" sz="2400" smtClean="0"/>
              <a:t> 1995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Web as Corpus (2000</a:t>
            </a:r>
            <a:r>
              <a:rPr lang="sl-SI" sz="2400" smtClean="0"/>
              <a:t>..</a:t>
            </a:r>
            <a:r>
              <a:rPr lang="en-GB" sz="2400" smtClean="0"/>
              <a:t>)</a:t>
            </a:r>
            <a:r>
              <a:rPr lang="sl-SI" sz="2400" smtClean="0"/>
              <a:t>: ukWaC, itWaC, … slWaC</a:t>
            </a:r>
            <a:endParaRPr lang="en-GB" sz="2400" smtClean="0"/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more, larger, for more languages, with diverse annotations</a:t>
            </a:r>
            <a:r>
              <a:rPr lang="sl-SI" sz="2400" smtClean="0"/>
              <a:t>: EUROPARL, JRC-ACQUIS, PDT, … </a:t>
            </a:r>
            <a:endParaRPr lang="en-GB" sz="1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Slovene language corpora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The „FIDA“ monolingual reference corpora (FF, IJS, DZS, Amebis):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2"/>
              </a:rPr>
              <a:t>FIDA</a:t>
            </a:r>
            <a:r>
              <a:rPr lang="en-GB" sz="1800" dirty="0" smtClean="0"/>
              <a:t>, 1998: 100M, ambiguous annotations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err="1" smtClean="0">
                <a:hlinkClick r:id="rId3"/>
              </a:rPr>
              <a:t>FidaPlus</a:t>
            </a:r>
            <a:r>
              <a:rPr lang="en-GB" sz="1800" dirty="0" smtClean="0"/>
              <a:t>, 2006: 600M, unambiguous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Gigafida, 2012: 1000M, adds Web materials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Freely available training sets: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IJS, FF: </a:t>
            </a:r>
            <a:r>
              <a:rPr lang="en-GB" sz="1800" dirty="0" smtClean="0">
                <a:hlinkClick r:id="rId4"/>
              </a:rPr>
              <a:t>JOS</a:t>
            </a:r>
            <a:r>
              <a:rPr lang="en-GB" sz="1800" dirty="0" smtClean="0"/>
              <a:t> corpora (jos100k, jos1M)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SSJ project: </a:t>
            </a:r>
            <a:r>
              <a:rPr lang="en-GB" sz="1800" dirty="0" err="1" smtClean="0"/>
              <a:t>ccFida</a:t>
            </a:r>
            <a:r>
              <a:rPr lang="en-GB" sz="1800" dirty="0" smtClean="0"/>
              <a:t>, ssj400k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Parallel corpora: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IJS: </a:t>
            </a:r>
            <a:r>
              <a:rPr lang="en-GB" sz="1800" dirty="0" smtClean="0">
                <a:hlinkClick r:id="rId5"/>
              </a:rPr>
              <a:t>MULTEXT-East</a:t>
            </a:r>
            <a:r>
              <a:rPr lang="en-GB" sz="1800" dirty="0" smtClean="0"/>
              <a:t> 1998-, </a:t>
            </a:r>
            <a:r>
              <a:rPr lang="en-GB" sz="1800" dirty="0" smtClean="0">
                <a:hlinkClick r:id="rId6"/>
              </a:rPr>
              <a:t>SVEZ-IJS</a:t>
            </a:r>
            <a:r>
              <a:rPr lang="en-GB" sz="1800" dirty="0" smtClean="0"/>
              <a:t>, 2004, </a:t>
            </a:r>
            <a:r>
              <a:rPr lang="en-GB" sz="1800" dirty="0" smtClean="0">
                <a:hlinkClick r:id="rId7"/>
              </a:rPr>
              <a:t>JRC-ACQUIS</a:t>
            </a:r>
            <a:r>
              <a:rPr lang="en-GB" sz="1800" dirty="0" smtClean="0"/>
              <a:t>, 2006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SVEZ: </a:t>
            </a:r>
            <a:r>
              <a:rPr lang="en-GB" sz="1800" dirty="0" err="1" smtClean="0"/>
              <a:t>EuroKorpus</a:t>
            </a:r>
            <a:endParaRPr lang="en-GB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/>
              <a:t>FF: </a:t>
            </a:r>
            <a:r>
              <a:rPr lang="en-GB" sz="1800" dirty="0" smtClean="0">
                <a:hlinkClick r:id="rId8"/>
              </a:rPr>
              <a:t>TRANS</a:t>
            </a:r>
            <a:r>
              <a:rPr lang="en-GB" sz="1800" dirty="0" smtClean="0"/>
              <a:t>, 2002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Speech corpora: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9"/>
              </a:rPr>
              <a:t>Laboratory for Digital Signal Processing, University of Maribor</a:t>
            </a:r>
            <a:r>
              <a:rPr lang="en-GB" sz="1800" dirty="0" smtClean="0"/>
              <a:t>:</a:t>
            </a:r>
            <a:br>
              <a:rPr lang="en-GB" sz="1800" dirty="0" smtClean="0"/>
            </a:br>
            <a:r>
              <a:rPr lang="en-GB" sz="1800" dirty="0" err="1" smtClean="0"/>
              <a:t>SpeechDat</a:t>
            </a:r>
            <a:r>
              <a:rPr lang="en-GB" sz="1800" dirty="0" smtClean="0"/>
              <a:t>, ONOMASTICA...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1800" dirty="0" smtClean="0">
                <a:hlinkClick r:id="rId10"/>
              </a:rPr>
              <a:t>Laboratory of </a:t>
            </a:r>
            <a:r>
              <a:rPr lang="en-GB" sz="1800" dirty="0" err="1" smtClean="0">
                <a:hlinkClick r:id="rId10"/>
              </a:rPr>
              <a:t>Articifical</a:t>
            </a:r>
            <a:r>
              <a:rPr lang="en-GB" sz="1800" dirty="0" smtClean="0">
                <a:hlinkClick r:id="rId10"/>
              </a:rPr>
              <a:t> Perception, Systems and Cybernetics, University of Ljubljana</a:t>
            </a:r>
            <a:r>
              <a:rPr lang="en-GB" sz="1800" dirty="0" smtClean="0"/>
              <a:t>:</a:t>
            </a:r>
            <a:br>
              <a:rPr lang="en-GB" sz="1800" dirty="0" smtClean="0"/>
            </a:br>
            <a:r>
              <a:rPr lang="en-GB" sz="1800" dirty="0" smtClean="0"/>
              <a:t>SQEL, GOPOLIS,...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II. Compilation and markup of corpora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03350" y="2008188"/>
            <a:ext cx="73453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/>
              <a:t> Steps in the preparation of a corpus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/>
              <a:t> What annotation can be added to the text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/>
              <a:t> Computer coding of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400"/>
              <a:t> Markup methods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Before making your own corpus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mtClean="0"/>
              <a:t>check if an appropriate corpus is already available</a:t>
            </a:r>
          </a:p>
          <a:p>
            <a:pPr>
              <a:buClr>
                <a:srgbClr val="C00000"/>
              </a:buClr>
            </a:pPr>
            <a:r>
              <a:rPr lang="en-GB" smtClean="0"/>
              <a:t>google</a:t>
            </a:r>
          </a:p>
          <a:p>
            <a:pPr>
              <a:buClr>
                <a:srgbClr val="C00000"/>
              </a:buClr>
            </a:pPr>
            <a:r>
              <a:rPr lang="en-GB" smtClean="0">
                <a:hlinkClick r:id="rId2"/>
              </a:rPr>
              <a:t>corpora@lists.uib.no</a:t>
            </a:r>
            <a:r>
              <a:rPr lang="en-GB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mtClean="0">
                <a:hlinkClick r:id="rId3"/>
              </a:rPr>
              <a:t>LDC</a:t>
            </a:r>
            <a:r>
              <a:rPr lang="en-GB" smtClean="0"/>
              <a:t>, </a:t>
            </a:r>
            <a:r>
              <a:rPr lang="en-GB" smtClean="0">
                <a:hlinkClick r:id="rId4"/>
              </a:rPr>
              <a:t>ELRA</a:t>
            </a: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the preparation of a corpus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Choosing the component texts and acquiring digital originals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Up-translation to standard format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Linguistic annotation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Documentation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Use </a:t>
            </a:r>
            <a:endParaRPr lang="sl-SI" smtClean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Dissemination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Getting the text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Choosing the component texts:</a:t>
            </a:r>
            <a:br>
              <a:rPr lang="en-GB" smtClean="0"/>
            </a:br>
            <a:r>
              <a:rPr lang="en-GB" smtClean="0"/>
              <a:t>linguistic and non-linguistic criteria; availability; simplicity; size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Copyright</a:t>
            </a:r>
            <a:br>
              <a:rPr lang="en-GB" smtClean="0"/>
            </a:br>
            <a:r>
              <a:rPr lang="en-GB" smtClean="0"/>
              <a:t>sensitivity of source (financial and privacy considerations); agreement with providers; usage, publication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Acquiring digital originals</a:t>
            </a:r>
            <a:br>
              <a:rPr lang="en-GB" smtClean="0"/>
            </a:br>
            <a:r>
              <a:rPr lang="en-GB" smtClean="0"/>
              <a:t>OCR; digital originals; Web </a:t>
            </a:r>
          </a:p>
          <a:p>
            <a:pPr marL="1371600" lvl="2" indent="-457200"/>
            <a:r>
              <a:rPr lang="en-GB" smtClean="0"/>
              <a:t>BootCat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Conversion to common format consistency; character set encodings; structure </a:t>
            </a:r>
          </a:p>
          <a:p>
            <a:pPr marL="1371600" lvl="2" indent="-457200"/>
            <a:r>
              <a:rPr lang="en-GB" smtClean="0"/>
              <a:t>Web as Corpus: Wacky tools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Documentation</a:t>
            </a:r>
            <a:br>
              <a:rPr lang="en-GB" smtClean="0"/>
            </a:br>
            <a:r>
              <a:rPr lang="en-GB" smtClean="0"/>
              <a:t>e.g. TEI header; Open Archives etc.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Linguistic annotation</a:t>
            </a:r>
            <a:br>
              <a:rPr lang="en-GB" smtClean="0"/>
            </a:br>
            <a:r>
              <a:rPr lang="en-GB" smtClean="0"/>
              <a:t>language dependent methods; errors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 and dissemination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smtClean="0"/>
              <a:t>Using the corpus: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concordancer (linguists)</a:t>
            </a:r>
            <a:br>
              <a:rPr lang="en-GB" sz="2400" smtClean="0"/>
            </a:br>
            <a:r>
              <a:rPr lang="en-GB" sz="2400" smtClean="0"/>
              <a:t>e.g</a:t>
            </a:r>
            <a:r>
              <a:rPr lang="sl-SI" sz="2400" smtClean="0"/>
              <a:t> </a:t>
            </a:r>
            <a:r>
              <a:rPr lang="en-GB" sz="2400" smtClean="0"/>
              <a:t> </a:t>
            </a:r>
            <a:r>
              <a:rPr lang="sl-SI" sz="2400" smtClean="0">
                <a:hlinkClick r:id="rId2"/>
              </a:rPr>
              <a:t>Gigafida</a:t>
            </a:r>
            <a:r>
              <a:rPr lang="en-GB" sz="2400" smtClean="0"/>
              <a:t>, </a:t>
            </a:r>
            <a:r>
              <a:rPr lang="en-GB" sz="2400" smtClean="0">
                <a:hlinkClick r:id="rId3"/>
              </a:rPr>
              <a:t>SKE</a:t>
            </a:r>
            <a:r>
              <a:rPr lang="en-GB" sz="2400" smtClean="0"/>
              <a:t>, </a:t>
            </a:r>
            <a:r>
              <a:rPr lang="en-GB" sz="2400" smtClean="0">
                <a:hlinkClick r:id="rId4"/>
              </a:rPr>
              <a:t>iKorpus</a:t>
            </a:r>
            <a:r>
              <a:rPr lang="sl-SI" sz="2400" smtClean="0"/>
              <a:t>, JOS, IMP</a:t>
            </a:r>
            <a:endParaRPr lang="en-GB" sz="2400" smtClean="0"/>
          </a:p>
          <a:p>
            <a:pPr lvl="1">
              <a:buClr>
                <a:srgbClr val="C00000"/>
              </a:buClr>
            </a:pPr>
            <a:r>
              <a:rPr lang="en-GB" sz="2400" smtClean="0"/>
              <a:t>statistics extraction 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development of new methods for analysis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Dissemination: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legalities (source copyright, corpus use agreement)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mode: concordancer or dataset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Computer coding of corpora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4719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Encoding must ensure 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000" smtClean="0"/>
              <a:t>durability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000" smtClean="0"/>
              <a:t>interchange between computer platforms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000" smtClean="0"/>
              <a:t>interchange between applications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Basic standard: </a:t>
            </a:r>
            <a:r>
              <a:rPr lang="en-GB" sz="2400" smtClean="0">
                <a:hlinkClick r:id="rId2"/>
              </a:rPr>
              <a:t>XML</a:t>
            </a:r>
            <a:r>
              <a:rPr lang="en-GB" sz="2400" smtClean="0"/>
              <a:t> 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000" smtClean="0"/>
              <a:t>companion standards: </a:t>
            </a:r>
            <a:br>
              <a:rPr lang="en-GB" sz="2000" smtClean="0"/>
            </a:br>
            <a:r>
              <a:rPr lang="en-GB" sz="2000" smtClean="0"/>
              <a:t>W3C Schema, ISO Relax NG, XSLT,  XPath, XQuery, 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XML vocabulary of annotations of arbitrary texts:</a:t>
            </a:r>
            <a:br>
              <a:rPr lang="en-GB" sz="2400" smtClean="0"/>
            </a:br>
            <a:r>
              <a:rPr lang="en-GB" sz="2400" i="1" smtClean="0"/>
              <a:t>Text Encoding Initiative</a:t>
            </a:r>
            <a:r>
              <a:rPr lang="en-GB" sz="2400" smtClean="0"/>
              <a:t>, </a:t>
            </a:r>
            <a:r>
              <a:rPr lang="en-GB" sz="2400" smtClean="0">
                <a:hlinkClick r:id="rId3"/>
              </a:rPr>
              <a:t>TEI</a:t>
            </a:r>
            <a:r>
              <a:rPr lang="en-GB" sz="2400" smtClean="0"/>
              <a:t>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ISO TC 37 „Terminology and other language resources“: many standards for text encoding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the lecture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Background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Corpus compilation and markup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smtClean="0"/>
              <a:t>Morphosyntactic tagging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Corpus annotation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Annotation = interpretation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Documentation about the corpus (</a:t>
            </a:r>
            <a:r>
              <a:rPr lang="en-GB" sz="2400" smtClean="0">
                <a:hlinkClick r:id="rId2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Document structure (</a:t>
            </a:r>
            <a:r>
              <a:rPr lang="en-GB" sz="2400" smtClean="0">
                <a:hlinkClick r:id="rId3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Basic linguistic markup: sentences, words (</a:t>
            </a:r>
            <a:r>
              <a:rPr lang="en-GB" sz="2400" smtClean="0">
                <a:hlinkClick r:id="rId4"/>
              </a:rPr>
              <a:t>example</a:t>
            </a:r>
            <a:r>
              <a:rPr lang="en-GB" sz="2400" smtClean="0"/>
              <a:t>), punctuation, abbreviations (</a:t>
            </a:r>
            <a:r>
              <a:rPr lang="en-GB" sz="2400" smtClean="0">
                <a:hlinkClick r:id="rId5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Lemmas and morphosyntactic descriptions (</a:t>
            </a:r>
            <a:r>
              <a:rPr lang="en-GB" sz="2400" smtClean="0">
                <a:hlinkClick r:id="rId6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Syntax (</a:t>
            </a:r>
            <a:r>
              <a:rPr lang="en-GB" sz="2400" smtClean="0">
                <a:hlinkClick r:id="rId7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Alignment (</a:t>
            </a:r>
            <a:r>
              <a:rPr lang="en-GB" sz="2400" smtClean="0">
                <a:hlinkClick r:id="rId8"/>
              </a:rPr>
              <a:t>example</a:t>
            </a:r>
            <a:r>
              <a:rPr lang="en-GB" sz="2400" smtClean="0"/>
              <a:t>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Terms, semantics, anaphora, pragmatics, intonation,...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TEI header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981200"/>
            <a:ext cx="8856663" cy="4876800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&lt;?xml version="1.0" encoding="utf-8"?&gt;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&lt;TEI </a:t>
            </a:r>
            <a:r>
              <a:rPr lang="en-GB" sz="1600" dirty="0" err="1"/>
              <a:t>xmlns</a:t>
            </a:r>
            <a:r>
              <a:rPr lang="en-GB" sz="1600" dirty="0"/>
              <a:t>="http://www.tei-c.org/ns/1.0" </a:t>
            </a:r>
            <a:r>
              <a:rPr lang="en-GB" sz="1600" dirty="0" err="1"/>
              <a:t>xml:lang</a:t>
            </a:r>
            <a:r>
              <a:rPr lang="en-GB" sz="1600" dirty="0"/>
              <a:t>="sl" </a:t>
            </a:r>
            <a:r>
              <a:rPr lang="en-GB" sz="1600" dirty="0" err="1"/>
              <a:t>xml:id</a:t>
            </a:r>
            <a:r>
              <a:rPr lang="en-GB" sz="1600" dirty="0"/>
              <a:t>="FPG_00008-1847"&gt;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&lt;teiHeader </a:t>
            </a:r>
            <a:r>
              <a:rPr lang="en-GB" sz="1600" dirty="0" err="1"/>
              <a:t>xml:lang</a:t>
            </a:r>
            <a:r>
              <a:rPr lang="en-GB" sz="1600" dirty="0"/>
              <a:t>="sl"&gt;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&lt;</a:t>
            </a:r>
            <a:r>
              <a:rPr lang="en-GB" sz="1600" dirty="0" err="1"/>
              <a:t>fileDesc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</a:t>
            </a:r>
            <a:r>
              <a:rPr lang="en-GB" sz="1600" dirty="0" err="1"/>
              <a:t>titleStmt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&lt;title&gt;AHLib: </a:t>
            </a:r>
            <a:r>
              <a:rPr lang="en-GB" sz="1600" dirty="0" err="1"/>
              <a:t>Zschokke</a:t>
            </a:r>
            <a:r>
              <a:rPr lang="en-GB" sz="1600" dirty="0"/>
              <a:t>, Heinrich. "</a:t>
            </a:r>
            <a:r>
              <a:rPr lang="en-GB" sz="1600" dirty="0" err="1"/>
              <a:t>Čujte</a:t>
            </a:r>
            <a:r>
              <a:rPr lang="en-GB" sz="1600" dirty="0"/>
              <a:t>, </a:t>
            </a:r>
            <a:r>
              <a:rPr lang="en-GB" sz="1600" dirty="0" err="1"/>
              <a:t>čujte</a:t>
            </a:r>
            <a:r>
              <a:rPr lang="en-GB" sz="1600" dirty="0"/>
              <a:t>, </a:t>
            </a:r>
            <a:r>
              <a:rPr lang="en-GB" sz="1600" dirty="0" err="1"/>
              <a:t>kaj</a:t>
            </a:r>
            <a:r>
              <a:rPr lang="en-GB" sz="1600" dirty="0"/>
              <a:t> </a:t>
            </a:r>
            <a:r>
              <a:rPr lang="en-GB" sz="1600" dirty="0" err="1"/>
              <a:t>žganje</a:t>
            </a:r>
            <a:r>
              <a:rPr lang="en-GB" sz="1600" dirty="0"/>
              <a:t> </a:t>
            </a:r>
            <a:r>
              <a:rPr lang="en-GB" sz="1600" dirty="0" err="1"/>
              <a:t>dela</a:t>
            </a:r>
            <a:r>
              <a:rPr lang="en-GB" sz="1600" dirty="0"/>
              <a:t>!" (1847)&lt;/title&gt;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&lt;principal&gt;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&lt;name&gt;Erich Prunč, </a:t>
            </a:r>
            <a:r>
              <a:rPr lang="en-GB" sz="1600" dirty="0" err="1"/>
              <a:t>Univerza</a:t>
            </a:r>
            <a:r>
              <a:rPr lang="en-GB" sz="1600" dirty="0"/>
              <a:t> Karl-Franzens v </a:t>
            </a:r>
            <a:r>
              <a:rPr lang="en-GB" sz="1600" dirty="0" err="1"/>
              <a:t>Gradcu</a:t>
            </a:r>
            <a:r>
              <a:rPr lang="en-GB" sz="1600" dirty="0"/>
              <a:t>&lt;/name&gt;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&lt;/principal&gt;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</a:t>
            </a:r>
            <a:r>
              <a:rPr lang="en-GB" sz="1600" dirty="0" err="1"/>
              <a:t>respStmt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&lt;name&gt;Tomaž Erjavec, </a:t>
            </a:r>
            <a:r>
              <a:rPr lang="en-GB" sz="1600" dirty="0" err="1"/>
              <a:t>Institut</a:t>
            </a:r>
            <a:r>
              <a:rPr lang="en-GB" sz="1600" dirty="0"/>
              <a:t> "Jožef Stefan"&lt;/name&gt;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   &lt;</a:t>
            </a:r>
            <a:r>
              <a:rPr lang="en-GB" sz="1600" dirty="0" err="1"/>
              <a:t>resp</a:t>
            </a:r>
            <a:r>
              <a:rPr lang="en-GB" sz="1600" dirty="0"/>
              <a:t>&gt;</a:t>
            </a:r>
            <a:r>
              <a:rPr lang="en-GB" sz="1600" dirty="0" err="1"/>
              <a:t>Računalniška</a:t>
            </a:r>
            <a:r>
              <a:rPr lang="en-GB" sz="1600" dirty="0"/>
              <a:t> </a:t>
            </a:r>
            <a:r>
              <a:rPr lang="en-GB" sz="1600" dirty="0" err="1"/>
              <a:t>obdelava</a:t>
            </a:r>
            <a:r>
              <a:rPr lang="en-GB" sz="1600" dirty="0"/>
              <a:t>&lt;/</a:t>
            </a:r>
            <a:r>
              <a:rPr lang="en-GB" sz="1600" dirty="0" err="1"/>
              <a:t>resp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&lt;/</a:t>
            </a:r>
            <a:r>
              <a:rPr lang="en-GB" sz="1600" dirty="0" err="1"/>
              <a:t>respStmt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&lt;/</a:t>
            </a:r>
            <a:r>
              <a:rPr lang="en-GB" sz="1600" dirty="0" err="1"/>
              <a:t>titleStmt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</a:t>
            </a:r>
            <a:r>
              <a:rPr lang="en-GB" sz="1600" dirty="0" err="1"/>
              <a:t>editionStmt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   &lt;edition&gt;1.0&lt;/edition&gt;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&lt;/</a:t>
            </a:r>
            <a:r>
              <a:rPr lang="en-GB" sz="1600" dirty="0" err="1"/>
              <a:t>editionStmt</a:t>
            </a:r>
            <a:r>
              <a:rPr lang="en-GB" sz="1600" dirty="0"/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600" dirty="0"/>
              <a:t>         &lt;extent&gt;124 </a:t>
            </a:r>
            <a:r>
              <a:rPr lang="en-GB" sz="1600" dirty="0" err="1"/>
              <a:t>pp</a:t>
            </a:r>
            <a:r>
              <a:rPr lang="en-GB" sz="1600" dirty="0"/>
              <a:t>&lt;/extent</a:t>
            </a:r>
            <a:r>
              <a:rPr lang="en-GB" sz="1600" dirty="0" smtClean="0"/>
              <a:t>&gt;</a:t>
            </a:r>
            <a:endParaRPr lang="sl-SI" sz="16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600" dirty="0" smtClean="0"/>
              <a:t>…</a:t>
            </a:r>
            <a:endParaRPr lang="en-GB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text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&lt;quote id="Osl.1.8.18" rend="center;it"&gt;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&lt;lg id="Osl.1.8.18.1"&gt;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&lt;l id="Osl.1.8.18.1.1"&gt;Tam pod kostanjevim drevesom&lt;/l&gt;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&lt;l id="Osl.1.8.18.1.2"&gt;izdala si me,&lt;/l&gt;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&lt;l id="Osl.1.8.18.1.3"&gt;izdal sem te,&lt;/l&gt;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&lt;l id="Osl.1.8.18.1.4"&gt;ne da bi trenila z očesom.&lt;/l&gt;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&lt;/lg&gt;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&lt;/quote&gt;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&lt;p id="Osl.1.8.19"&gt;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&lt;s id="Osl.1.8.19.1"&gt;Trije možje se niso niti ganili.&lt;/s&gt;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sz="2000" smtClean="0"/>
              <a:t>    &lt;s id="Osl.1.8.19.2"&gt;Toda ko je &lt;name&gt;Winston&lt;/name&gt; znova pogledal v Rutherfordov propadli obraz, je opazil, da so njegove oči polne solz.&lt;/s&gt; ...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morphosyntactic tagging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753350" cy="41148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&lt;s id="Osl.1.2.2.1"&gt;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Vcps-sma</a:t>
            </a:r>
            <a:r>
              <a:rPr lang="en-GB" sz="2000" dirty="0" smtClean="0"/>
              <a:t>"&gt;</a:t>
            </a:r>
            <a:r>
              <a:rPr lang="en-GB" sz="2000" dirty="0" err="1" smtClean="0"/>
              <a:t>Bil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="#Vcip3s--n"&gt;je&lt;/w&gt;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jasen</a:t>
            </a:r>
            <a:r>
              <a:rPr lang="en-GB" sz="2000" dirty="0" smtClean="0"/>
              <a:t>“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Afpmsnn</a:t>
            </a:r>
            <a:r>
              <a:rPr lang="en-GB" sz="2000" dirty="0" smtClean="0"/>
              <a:t>"&gt;</a:t>
            </a:r>
            <a:r>
              <a:rPr lang="en-GB" sz="2000" dirty="0" err="1" smtClean="0"/>
              <a:t>jasen</a:t>
            </a:r>
            <a:r>
              <a:rPr lang="en-GB" sz="2000" dirty="0" smtClean="0"/>
              <a:t>&lt;/w&gt;&lt;</a:t>
            </a:r>
            <a:r>
              <a:rPr lang="sl-SI" sz="2000" dirty="0" smtClean="0"/>
              <a:t>p</a:t>
            </a:r>
            <a:r>
              <a:rPr lang="en-GB" sz="2000" dirty="0" smtClean="0"/>
              <a:t>c&gt;,&lt;/</a:t>
            </a:r>
            <a:r>
              <a:rPr lang="sl-SI" sz="2000" dirty="0" smtClean="0"/>
              <a:t>p</a:t>
            </a:r>
            <a:r>
              <a:rPr lang="en-GB" sz="2000" dirty="0" smtClean="0"/>
              <a:t>c&gt;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mrzel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Afpmsnn</a:t>
            </a:r>
            <a:r>
              <a:rPr lang="en-GB" sz="2000" dirty="0" smtClean="0"/>
              <a:t>"&gt;</a:t>
            </a:r>
            <a:r>
              <a:rPr lang="en-GB" sz="2000" dirty="0" err="1" smtClean="0"/>
              <a:t>mrzel</a:t>
            </a:r>
            <a:r>
              <a:rPr lang="en-GB" sz="2000" dirty="0" smtClean="0"/>
              <a:t>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aprilski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Aopmsn</a:t>
            </a:r>
            <a:r>
              <a:rPr lang="en-GB" sz="2000" dirty="0" smtClean="0"/>
              <a:t>"&gt;</a:t>
            </a:r>
            <a:r>
              <a:rPr lang="en-GB" sz="2000" dirty="0" err="1" smtClean="0"/>
              <a:t>aprilski</a:t>
            </a:r>
            <a:r>
              <a:rPr lang="en-GB" sz="2000" dirty="0" smtClean="0"/>
              <a:t>&lt;/w&gt;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dan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="#Ncmsn"&gt;</a:t>
            </a:r>
            <a:r>
              <a:rPr lang="en-GB" sz="2000" dirty="0" err="1" smtClean="0"/>
              <a:t>dan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lemma="in"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="#Ccs"&gt;in&lt;/w&gt;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ura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Ncfpn</a:t>
            </a:r>
            <a:r>
              <a:rPr lang="en-GB" sz="2000" dirty="0" smtClean="0"/>
              <a:t>"&gt;</a:t>
            </a:r>
            <a:r>
              <a:rPr lang="en-GB" sz="2000" dirty="0" err="1" smtClean="0"/>
              <a:t>ure</a:t>
            </a:r>
            <a:r>
              <a:rPr lang="en-GB" sz="2000" dirty="0" smtClean="0"/>
              <a:t>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="#Vcip3p--n"&gt;so&lt;/w&gt;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biti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Vmps-pfa</a:t>
            </a:r>
            <a:r>
              <a:rPr lang="en-GB" sz="2000" dirty="0" smtClean="0"/>
              <a:t>"&gt;bile&lt;/w&gt;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  &lt;w lemma="</a:t>
            </a:r>
            <a:r>
              <a:rPr lang="en-GB" sz="2000" dirty="0" err="1" smtClean="0"/>
              <a:t>trinajst</a:t>
            </a:r>
            <a:r>
              <a:rPr lang="en-GB" sz="2000" dirty="0" smtClean="0"/>
              <a:t>" </a:t>
            </a:r>
            <a:r>
              <a:rPr lang="en-GB" sz="2000" dirty="0" err="1" smtClean="0"/>
              <a:t>ana</a:t>
            </a:r>
            <a:r>
              <a:rPr lang="en-GB" sz="2000" dirty="0" smtClean="0"/>
              <a:t>="#</a:t>
            </a:r>
            <a:r>
              <a:rPr lang="en-GB" sz="2000" dirty="0" err="1" smtClean="0"/>
              <a:t>Mcnpnl</a:t>
            </a:r>
            <a:r>
              <a:rPr lang="en-GB" sz="2000" dirty="0" smtClean="0"/>
              <a:t>"&gt;</a:t>
            </a:r>
            <a:r>
              <a:rPr lang="en-GB" sz="2000" dirty="0" err="1" smtClean="0"/>
              <a:t>trinajst</a:t>
            </a:r>
            <a:r>
              <a:rPr lang="en-GB" sz="2000" dirty="0" smtClean="0"/>
              <a:t>&lt;/w&gt;&lt;</a:t>
            </a:r>
            <a:r>
              <a:rPr lang="sl-SI" sz="2000" dirty="0" smtClean="0"/>
              <a:t>p</a:t>
            </a:r>
            <a:r>
              <a:rPr lang="en-GB" sz="2000" dirty="0" smtClean="0"/>
              <a:t>c&gt;.&lt;/</a:t>
            </a:r>
            <a:r>
              <a:rPr lang="sl-SI" sz="2000" dirty="0" smtClean="0"/>
              <a:t>p</a:t>
            </a:r>
            <a:r>
              <a:rPr lang="en-GB" sz="2000" dirty="0" smtClean="0"/>
              <a:t>c&gt;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000" dirty="0" smtClean="0"/>
              <a:t>&lt;/s&gt;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alignment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81200"/>
            <a:ext cx="8064500" cy="41148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&lt;linkGrp id="Oslen.1" type="body" targtype="s" domains="Oen Osl"&gt;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xtargets="Osl.1.2.2.1 ; Oen.1.1.1.1"&gt;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xtargets="Osl.1.2.2.2 ; Oen.1.1.1.2"&gt;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xtargets="Osl.1.2.3.1 ; Oen.1.1.2.1"&gt;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xtargets="Osl.1.2.3.2 ; Oen.1.1.2.2"&gt;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 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xtargets="Osl.1.2.6.5 ; Oen.1.1.5.5"&gt;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xtargets="Osl.1.2.6.6 ; Oen.1.1.5.6 Oen.1.1.5.7"&gt;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&lt;link xtargets="Osl.1.2.6.7 ; Oen.1.1.5.8"&gt;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smtClean="0"/>
              <a:t>    ...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Methods for linguistic markup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i="1" smtClean="0"/>
              <a:t>hand annotation</a:t>
            </a:r>
            <a:r>
              <a:rPr lang="en-GB" sz="2000" smtClean="0"/>
              <a:t>: documentation, first steps</a:t>
            </a:r>
            <a:br>
              <a:rPr lang="en-GB" sz="2000" smtClean="0"/>
            </a:br>
            <a:r>
              <a:rPr lang="en-GB" sz="2000" smtClean="0"/>
              <a:t>generic (XML, spreadsheet) or specialised editors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i="1" smtClean="0"/>
              <a:t>semi-automatic</a:t>
            </a:r>
            <a:r>
              <a:rPr lang="en-GB" sz="2000" smtClean="0"/>
              <a:t>: morphosyntactic and other linguistic annotation</a:t>
            </a:r>
            <a:br>
              <a:rPr lang="en-GB" sz="2000" smtClean="0"/>
            </a:br>
            <a:r>
              <a:rPr lang="en-GB" sz="2000" smtClean="0"/>
              <a:t>cyclic approach: machine, hand, validate, correct, machine, 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i="1" smtClean="0"/>
              <a:t>machine, with hand-written rules</a:t>
            </a:r>
            <a:r>
              <a:rPr lang="en-GB" sz="2000" smtClean="0"/>
              <a:t>: </a:t>
            </a:r>
            <a:r>
              <a:rPr lang="sl-SI" sz="2000" smtClean="0"/>
              <a:t/>
            </a:r>
            <a:br>
              <a:rPr lang="sl-SI" sz="2000" smtClean="0"/>
            </a:br>
            <a:r>
              <a:rPr lang="en-GB" sz="2000" smtClean="0"/>
              <a:t>tokenisation</a:t>
            </a:r>
            <a:r>
              <a:rPr lang="sl-SI" sz="2000" smtClean="0"/>
              <a:t> </a:t>
            </a:r>
            <a:r>
              <a:rPr lang="en-GB" sz="2000" smtClean="0"/>
              <a:t>regular expression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i="1" smtClean="0"/>
              <a:t>machine, with inductive models </a:t>
            </a:r>
            <a:r>
              <a:rPr lang="en-GB" sz="2000" smtClean="0"/>
              <a:t>: </a:t>
            </a:r>
            <a:br>
              <a:rPr lang="en-GB" sz="2000" smtClean="0"/>
            </a:br>
            <a:r>
              <a:rPr lang="en-GB" sz="2000" smtClean="0"/>
              <a:t>"supervised learning"; HMMs, decision trees, inductive logic programming,...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i="1" smtClean="0"/>
              <a:t>machine, with inductively built models from un-annotated data</a:t>
            </a:r>
            <a:r>
              <a:rPr lang="en-GB" sz="2000" smtClean="0"/>
              <a:t>: </a:t>
            </a:r>
            <a:br>
              <a:rPr lang="en-GB" sz="2000" smtClean="0"/>
            </a:br>
            <a:r>
              <a:rPr lang="en-GB" sz="2000" smtClean="0"/>
              <a:t>"unsupervised leaning"; clustering techniques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000" smtClean="0">
                <a:hlinkClick r:id="rId2"/>
              </a:rPr>
              <a:t>overview of the field</a:t>
            </a:r>
            <a:r>
              <a:rPr lang="en-GB" sz="200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III. Morphosyntactic tagging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897813" cy="44719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smtClean="0"/>
              <a:t>Better known as part-of-speech (PoS) tagging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Tagging is the task of labeling each word in a sequence of words with its appropriate part-of-speech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Words are often ambiguous with respect to their POS:</a:t>
            </a:r>
          </a:p>
          <a:p>
            <a:pPr lvl="1">
              <a:buClr>
                <a:srgbClr val="C00000"/>
              </a:buClr>
            </a:pPr>
            <a:r>
              <a:rPr lang="en-GB" sz="2000" i="1" smtClean="0"/>
              <a:t>saw </a:t>
            </a:r>
            <a:r>
              <a:rPr lang="en-GB" sz="2000" smtClean="0"/>
              <a:t>→ singular noun</a:t>
            </a:r>
            <a:r>
              <a:rPr lang="sl-SI" sz="2000" smtClean="0"/>
              <a:t> „I brought a saw“</a:t>
            </a:r>
            <a:endParaRPr lang="en-GB" sz="2000" smtClean="0"/>
          </a:p>
          <a:p>
            <a:pPr lvl="1">
              <a:buClr>
                <a:srgbClr val="C00000"/>
              </a:buClr>
            </a:pPr>
            <a:r>
              <a:rPr lang="en-GB" sz="2000" i="1" smtClean="0"/>
              <a:t>saw </a:t>
            </a:r>
            <a:r>
              <a:rPr lang="en-GB" sz="2000" smtClean="0"/>
              <a:t>→ past tense of verb </a:t>
            </a:r>
            <a:r>
              <a:rPr lang="sl-SI" sz="2000" smtClean="0"/>
              <a:t>„I saw a tree“</a:t>
            </a:r>
            <a:endParaRPr lang="en-GB" sz="2000" i="1" smtClean="0"/>
          </a:p>
          <a:p>
            <a:pPr>
              <a:buClr>
                <a:srgbClr val="C00000"/>
              </a:buClr>
            </a:pPr>
            <a:r>
              <a:rPr lang="en-GB" sz="2400" smtClean="0"/>
              <a:t>Purposes and applications (examples):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pre-processing step for further analyses: </a:t>
            </a:r>
          </a:p>
          <a:p>
            <a:pPr lvl="2">
              <a:buClr>
                <a:srgbClr val="C00000"/>
              </a:buClr>
            </a:pPr>
            <a:r>
              <a:rPr lang="en-GB" sz="1800" smtClean="0"/>
              <a:t>lemmatisation</a:t>
            </a:r>
          </a:p>
          <a:p>
            <a:pPr lvl="2">
              <a:buClr>
                <a:srgbClr val="C00000"/>
              </a:buClr>
            </a:pPr>
            <a:r>
              <a:rPr lang="en-GB" sz="1800" smtClean="0"/>
              <a:t>syntactic structure, etc.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text indexing, e.g. nouns are more useful than verbs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pronunciation in speech processing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tagging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smtClean="0"/>
              <a:t>for each word token in text the tagger needs to know all its possible tags </a:t>
            </a:r>
            <a:r>
              <a:rPr lang="sl-SI" sz="2800" smtClean="0"/>
              <a:t>(ambiguity class) </a:t>
            </a:r>
            <a:br>
              <a:rPr lang="sl-SI" sz="2800" smtClean="0"/>
            </a:br>
            <a:r>
              <a:rPr lang="en-GB" sz="280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GB" sz="2800" smtClean="0"/>
              <a:t> a morphological lexicon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given the context in which the word appears in, the tagger must decide in the correct tag: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he saw/V a man carrying a saw/N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so, tagging performs limited syntactic disambiguation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Penn Treebank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800" smtClean="0"/>
              <a:t>Under/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the/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proposal/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,/</a:t>
            </a:r>
            <a:r>
              <a:rPr lang="en-GB" sz="2800" smtClean="0">
                <a:solidFill>
                  <a:schemeClr val="folHlink"/>
                </a:solidFill>
              </a:rPr>
              <a:t>,</a:t>
            </a:r>
            <a:r>
              <a:rPr lang="en-GB" sz="2800" smtClean="0"/>
              <a:t> Delmed/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would/</a:t>
            </a:r>
            <a:r>
              <a:rPr lang="en-GB" sz="2800" smtClean="0">
                <a:solidFill>
                  <a:schemeClr val="folHlink"/>
                </a:solidFill>
              </a:rPr>
              <a:t>MD</a:t>
            </a:r>
            <a:r>
              <a:rPr lang="en-GB" sz="2800" smtClean="0"/>
              <a:t> issue/</a:t>
            </a:r>
            <a:r>
              <a:rPr lang="en-GB" sz="2800" smtClean="0">
                <a:solidFill>
                  <a:schemeClr val="folHlink"/>
                </a:solidFill>
              </a:rPr>
              <a:t>VB</a:t>
            </a:r>
            <a:r>
              <a:rPr lang="en-GB" sz="2800" smtClean="0"/>
              <a:t> about/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123.5/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million/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additional/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Delmed/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common/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shares/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to/</a:t>
            </a:r>
            <a:r>
              <a:rPr lang="en-GB" sz="2800" smtClean="0">
                <a:solidFill>
                  <a:schemeClr val="folHlink"/>
                </a:solidFill>
              </a:rPr>
              <a:t>TO</a:t>
            </a:r>
            <a:r>
              <a:rPr lang="en-GB" sz="2800" smtClean="0"/>
              <a:t> Fresenius/</a:t>
            </a:r>
            <a:r>
              <a:rPr lang="en-GB" sz="2800" smtClean="0">
                <a:solidFill>
                  <a:schemeClr val="folHlink"/>
                </a:solidFill>
              </a:rPr>
              <a:t>NNP</a:t>
            </a:r>
            <a:r>
              <a:rPr lang="en-GB" sz="2800" smtClean="0"/>
              <a:t>  at/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an/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average/</a:t>
            </a:r>
            <a:r>
              <a:rPr lang="en-GB" sz="2800" smtClean="0">
                <a:solidFill>
                  <a:schemeClr val="folHlink"/>
                </a:solidFill>
              </a:rPr>
              <a:t>JJ</a:t>
            </a:r>
            <a:r>
              <a:rPr lang="en-GB" sz="2800" smtClean="0"/>
              <a:t> price/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of/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about/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65/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cents/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a/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share/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,/</a:t>
            </a:r>
            <a:r>
              <a:rPr lang="en-GB" sz="2800" smtClean="0">
                <a:solidFill>
                  <a:schemeClr val="folHlink"/>
                </a:solidFill>
              </a:rPr>
              <a:t>,</a:t>
            </a:r>
            <a:r>
              <a:rPr lang="en-GB" sz="2800" smtClean="0"/>
              <a:t> though/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under/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no/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circumstances/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more/</a:t>
            </a:r>
            <a:r>
              <a:rPr lang="en-GB" sz="2800" smtClean="0">
                <a:solidFill>
                  <a:schemeClr val="folHlink"/>
                </a:solidFill>
              </a:rPr>
              <a:t>JJR</a:t>
            </a:r>
            <a:r>
              <a:rPr lang="en-GB" sz="2800" smtClean="0"/>
              <a:t> than/</a:t>
            </a:r>
            <a:r>
              <a:rPr lang="en-GB" sz="2800" smtClean="0">
                <a:solidFill>
                  <a:schemeClr val="folHlink"/>
                </a:solidFill>
              </a:rPr>
              <a:t>IN</a:t>
            </a:r>
            <a:r>
              <a:rPr lang="en-GB" sz="2800" smtClean="0"/>
              <a:t> 75/</a:t>
            </a:r>
            <a:r>
              <a:rPr lang="en-GB" sz="2800" smtClean="0">
                <a:solidFill>
                  <a:schemeClr val="folHlink"/>
                </a:solidFill>
              </a:rPr>
              <a:t>CD</a:t>
            </a:r>
            <a:r>
              <a:rPr lang="en-GB" sz="2800" smtClean="0"/>
              <a:t> cents/</a:t>
            </a:r>
            <a:r>
              <a:rPr lang="en-GB" sz="2800" smtClean="0">
                <a:solidFill>
                  <a:schemeClr val="folHlink"/>
                </a:solidFill>
              </a:rPr>
              <a:t>NNS</a:t>
            </a:r>
            <a:r>
              <a:rPr lang="en-GB" sz="2800" smtClean="0"/>
              <a:t>  a/</a:t>
            </a:r>
            <a:r>
              <a:rPr lang="en-GB" sz="2800" smtClean="0">
                <a:solidFill>
                  <a:schemeClr val="folHlink"/>
                </a:solidFill>
              </a:rPr>
              <a:t>DT</a:t>
            </a:r>
            <a:r>
              <a:rPr lang="en-GB" sz="2800" smtClean="0"/>
              <a:t> share/</a:t>
            </a:r>
            <a:r>
              <a:rPr lang="en-GB" sz="2800" smtClean="0">
                <a:solidFill>
                  <a:schemeClr val="folHlink"/>
                </a:solidFill>
              </a:rPr>
              <a:t>NN</a:t>
            </a:r>
            <a:r>
              <a:rPr lang="en-GB" sz="2800" smtClean="0"/>
              <a:t>  ./</a:t>
            </a:r>
            <a:r>
              <a:rPr lang="en-GB" sz="2800" smtClean="0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 taggers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mtClean="0"/>
              <a:t>Most taggers induce the language model from a hand-annotated corpus</a:t>
            </a:r>
          </a:p>
          <a:p>
            <a:pPr>
              <a:buClr>
                <a:srgbClr val="C00000"/>
              </a:buClr>
            </a:pPr>
            <a:r>
              <a:rPr lang="en-GB" smtClean="0"/>
              <a:t>Typically, two resources are induced:</a:t>
            </a:r>
          </a:p>
          <a:p>
            <a:pPr lvl="1">
              <a:buClr>
                <a:srgbClr val="C00000"/>
              </a:buClr>
            </a:pPr>
            <a:r>
              <a:rPr lang="en-GB" smtClean="0"/>
              <a:t>lexicon, giving the ambiguity class of a word and their frequencies in the training corpus</a:t>
            </a:r>
          </a:p>
          <a:p>
            <a:pPr lvl="1">
              <a:buClr>
                <a:srgbClr val="C00000"/>
              </a:buClr>
            </a:pPr>
            <a:r>
              <a:rPr lang="en-GB" smtClean="0"/>
              <a:t>tag n-grams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214438" y="2008188"/>
            <a:ext cx="7215187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sl-SI" sz="2800"/>
              <a:t> </a:t>
            </a:r>
            <a:r>
              <a:rPr lang="en-GB" sz="2800"/>
              <a:t>What is a corpus?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Using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Characteristics of a corpus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Typology of corpora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History</a:t>
            </a:r>
          </a:p>
          <a:p>
            <a:pPr eaLnBrk="1" hangingPunct="1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GB" sz="2800"/>
              <a:t> Slovene language corpora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Tagging with Markov Models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826375" cy="4616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smtClean="0"/>
              <a:t>Sequence of tags in a text is regarded a Markov chain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Limited horizon: A word’s tag only depends on the previous tag: </a:t>
            </a:r>
            <a:r>
              <a:rPr lang="en-GB" sz="2400" i="1" smtClean="0"/>
              <a:t>p(x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1</a:t>
            </a:r>
            <a:r>
              <a:rPr lang="en-GB" sz="2400" i="1" smtClean="0"/>
              <a:t>, ..., x</a:t>
            </a:r>
            <a:r>
              <a:rPr lang="en-GB" sz="2400" i="1" baseline="-25000" smtClean="0"/>
              <a:t>i</a:t>
            </a:r>
            <a:r>
              <a:rPr lang="en-GB" sz="2400" i="1" smtClean="0"/>
              <a:t>) = p 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i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Time invariant: This dependency does not change over time: </a:t>
            </a:r>
            <a:r>
              <a:rPr lang="en-GB" sz="2400" i="1" smtClean="0"/>
              <a:t>p(x</a:t>
            </a:r>
            <a:r>
              <a:rPr lang="en-GB" sz="2400" i="1" baseline="-25000" smtClean="0"/>
              <a:t>i+1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i</a:t>
            </a:r>
            <a:r>
              <a:rPr lang="en-GB" sz="2400" i="1" smtClean="0"/>
              <a:t>) = p(x</a:t>
            </a:r>
            <a:r>
              <a:rPr lang="en-GB" sz="2400" i="1" baseline="-25000" smtClean="0"/>
              <a:t>2</a:t>
            </a:r>
            <a:r>
              <a:rPr lang="en-GB" sz="2400" i="1" smtClean="0"/>
              <a:t> = t</a:t>
            </a:r>
            <a:r>
              <a:rPr lang="en-GB" sz="2400" i="1" baseline="30000" smtClean="0"/>
              <a:t>j</a:t>
            </a:r>
            <a:r>
              <a:rPr lang="en-GB" sz="2400" i="1" smtClean="0"/>
              <a:t> | x</a:t>
            </a:r>
            <a:r>
              <a:rPr lang="en-GB" sz="2400" i="1" baseline="-25000" smtClean="0"/>
              <a:t>1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u="sng" smtClean="0"/>
              <a:t>Task</a:t>
            </a:r>
            <a:r>
              <a:rPr lang="en-GB" sz="2400" smtClean="0"/>
              <a:t>: Find the </a:t>
            </a:r>
            <a:r>
              <a:rPr lang="en-GB" sz="2400" u="sng" smtClean="0"/>
              <a:t>most probable tag sequence </a:t>
            </a:r>
            <a:r>
              <a:rPr lang="en-GB" sz="2400" smtClean="0"/>
              <a:t>for a sequence of words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Maximum likelihood estimate of tag </a:t>
            </a:r>
            <a:r>
              <a:rPr lang="en-GB" sz="2400" i="1" smtClean="0"/>
              <a:t>t</a:t>
            </a:r>
            <a:r>
              <a:rPr lang="en-GB" sz="2400" i="1" baseline="30000" smtClean="0"/>
              <a:t>k</a:t>
            </a:r>
            <a:r>
              <a:rPr lang="en-GB" sz="2400" i="1" smtClean="0"/>
              <a:t> </a:t>
            </a:r>
            <a:r>
              <a:rPr lang="en-GB" sz="2400" smtClean="0"/>
              <a:t>following </a:t>
            </a:r>
            <a:r>
              <a:rPr lang="en-GB" sz="2400" i="1" smtClean="0"/>
              <a:t>t</a:t>
            </a:r>
            <a:r>
              <a:rPr lang="en-GB" sz="2400" i="1" baseline="30000" smtClean="0"/>
              <a:t>j</a:t>
            </a:r>
            <a:r>
              <a:rPr lang="en-GB" sz="2400" i="1" smtClean="0"/>
              <a:t>: </a:t>
            </a:r>
            <a:br>
              <a:rPr lang="en-GB" sz="2400" i="1" smtClean="0"/>
            </a:br>
            <a:r>
              <a:rPr lang="en-GB" sz="2400" i="1" smtClean="0"/>
              <a:t>p(t</a:t>
            </a:r>
            <a:r>
              <a:rPr lang="en-GB" sz="2400" i="1" baseline="30000" smtClean="0"/>
              <a:t>k</a:t>
            </a:r>
            <a:r>
              <a:rPr lang="en-GB" sz="2400" i="1" smtClean="0"/>
              <a:t> | t</a:t>
            </a:r>
            <a:r>
              <a:rPr lang="en-GB" sz="2400" i="1" baseline="30000" smtClean="0"/>
              <a:t>j</a:t>
            </a:r>
            <a:r>
              <a:rPr lang="en-GB" sz="2400" i="1" smtClean="0"/>
              <a:t>) = f(t</a:t>
            </a:r>
            <a:r>
              <a:rPr lang="en-GB" sz="2400" i="1" baseline="30000" smtClean="0"/>
              <a:t>j</a:t>
            </a:r>
            <a:r>
              <a:rPr lang="en-GB" sz="2400" i="1" smtClean="0"/>
              <a:t>,t</a:t>
            </a:r>
            <a:r>
              <a:rPr lang="en-GB" sz="2400" i="1" baseline="30000" smtClean="0"/>
              <a:t>k</a:t>
            </a:r>
            <a:r>
              <a:rPr lang="en-GB" sz="2400" i="1" smtClean="0"/>
              <a:t>) / f(t</a:t>
            </a:r>
            <a:r>
              <a:rPr lang="en-GB" sz="2400" i="1" baseline="30000" smtClean="0"/>
              <a:t>j</a:t>
            </a:r>
            <a:r>
              <a:rPr lang="en-GB" sz="2400" i="1" smtClean="0"/>
              <a:t>)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Optimal tags for a sentence:</a:t>
            </a:r>
            <a:br>
              <a:rPr lang="en-GB" sz="2400" smtClean="0"/>
            </a:br>
            <a:r>
              <a:rPr lang="en-GB" sz="2400" i="1" smtClean="0"/>
              <a:t>t´</a:t>
            </a:r>
            <a:r>
              <a:rPr lang="en-GB" sz="2400" i="1" baseline="-25000" smtClean="0"/>
              <a:t>1,n</a:t>
            </a:r>
            <a:r>
              <a:rPr lang="en-GB" sz="2400" i="1" smtClean="0"/>
              <a:t> = arg max p(t</a:t>
            </a:r>
            <a:r>
              <a:rPr lang="en-GB" sz="2400" i="1" baseline="-25000" smtClean="0"/>
              <a:t>1,n</a:t>
            </a:r>
            <a:r>
              <a:rPr lang="en-GB" sz="2400" i="1" smtClean="0"/>
              <a:t> | w</a:t>
            </a:r>
            <a:r>
              <a:rPr lang="en-GB" sz="2400" i="1" baseline="-25000" smtClean="0"/>
              <a:t>1,n</a:t>
            </a:r>
            <a:r>
              <a:rPr lang="en-GB" sz="2400" i="1" smtClean="0"/>
              <a:t>) = </a:t>
            </a:r>
            <a:r>
              <a:rPr lang="en-GB" sz="2800" i="1" smtClean="0"/>
              <a:t>Π</a:t>
            </a:r>
            <a:r>
              <a:rPr lang="en-GB" sz="2400" i="1" smtClean="0"/>
              <a:t> p(w</a:t>
            </a:r>
            <a:r>
              <a:rPr lang="en-GB" sz="2400" i="1" baseline="-25000" smtClean="0"/>
              <a:t>i</a:t>
            </a:r>
            <a:r>
              <a:rPr lang="en-GB" sz="2400" i="1" smtClean="0"/>
              <a:t> | t</a:t>
            </a:r>
            <a:r>
              <a:rPr lang="en-GB" sz="2400" i="1" baseline="-25000" smtClean="0"/>
              <a:t>i</a:t>
            </a:r>
            <a:r>
              <a:rPr lang="en-GB" sz="2400" i="1" smtClean="0"/>
              <a:t>) p(t</a:t>
            </a:r>
            <a:r>
              <a:rPr lang="en-GB" sz="2400" i="1" baseline="-25000" smtClean="0"/>
              <a:t>i</a:t>
            </a:r>
            <a:r>
              <a:rPr lang="en-GB" sz="2400" i="1" smtClean="0"/>
              <a:t> | ti</a:t>
            </a:r>
            <a:r>
              <a:rPr lang="en-GB" sz="2400" i="1" baseline="-25000" smtClean="0"/>
              <a:t>-1</a:t>
            </a:r>
            <a:r>
              <a:rPr lang="en-GB" sz="2400" i="1" smtClean="0"/>
              <a:t>)</a:t>
            </a:r>
            <a:endParaRPr lang="en-GB" sz="2400" smtClean="0"/>
          </a:p>
          <a:p>
            <a:endParaRPr lang="en-GB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Most popular Markov model tagger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sl-SI" sz="2800" noProof="1" smtClean="0">
                <a:hlinkClick r:id="rId2"/>
              </a:rPr>
              <a:t>TnT</a:t>
            </a:r>
            <a:r>
              <a:rPr lang="en-GB" sz="2800" smtClean="0"/>
              <a:t> (Trigrams ‘n Tags)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induces lexicon and tag trigrams from the training corpus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has heuristics to tag unknown words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has no problem with large tagsets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fast in training and tagging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freely available for non-commercial use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but only as a Linux executable</a:t>
            </a:r>
            <a:endParaRPr lang="sl-SI" sz="2800" smtClean="0"/>
          </a:p>
          <a:p>
            <a:pPr>
              <a:buClr>
                <a:srgbClr val="C00000"/>
              </a:buClr>
            </a:pPr>
            <a:r>
              <a:rPr lang="sl-SI" sz="2800" smtClean="0"/>
              <a:t> OS alternative: </a:t>
            </a:r>
            <a:r>
              <a:rPr lang="sl-SI" sz="2800" smtClean="0">
                <a:hlinkClick r:id="rId3"/>
              </a:rPr>
              <a:t>hunpos</a:t>
            </a:r>
            <a:endParaRPr lang="en-GB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Yet another Tagger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mtClean="0"/>
              <a:t>For a while, trying out new approaches to tagging was in fashion</a:t>
            </a:r>
          </a:p>
          <a:p>
            <a:pPr>
              <a:buClr>
                <a:srgbClr val="C00000"/>
              </a:buClr>
            </a:pPr>
            <a:r>
              <a:rPr lang="en-GB" smtClean="0"/>
              <a:t>Maximum Entropy taggers</a:t>
            </a:r>
          </a:p>
          <a:p>
            <a:pPr>
              <a:buClr>
                <a:srgbClr val="C00000"/>
              </a:buClr>
            </a:pPr>
            <a:r>
              <a:rPr lang="en-GB" smtClean="0"/>
              <a:t>Support Vector Machine taggers</a:t>
            </a:r>
          </a:p>
          <a:p>
            <a:pPr>
              <a:buClr>
                <a:srgbClr val="C00000"/>
              </a:buClr>
            </a:pPr>
            <a:r>
              <a:rPr lang="en-GB" smtClean="0"/>
              <a:t>Memory based taggers</a:t>
            </a:r>
          </a:p>
          <a:p>
            <a:pPr>
              <a:buClr>
                <a:srgbClr val="C00000"/>
              </a:buClr>
            </a:pPr>
            <a:r>
              <a:rPr lang="en-GB" smtClean="0"/>
              <a:t>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Tagsets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A tagset is a set of part-of-speech tags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Classical 8 classes (Thrax, 100 BC): noun, verb, article, participle, pronoun, preposition, adverb, conjunction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But tagset </a:t>
            </a:r>
            <a:r>
              <a:rPr lang="sl-SI" sz="2800" smtClean="0"/>
              <a:t>typicaly </a:t>
            </a:r>
            <a:r>
              <a:rPr lang="en-GB" sz="2800" smtClean="0"/>
              <a:t>use more tags than that!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Criteria: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specifiability: degree to which humans use the tagset uniformly on the same 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accuracy: evaluation of output on tagged 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suitability for intended application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Tagsets for English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54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For English, there exist several tagsets: </a:t>
            </a:r>
            <a:br>
              <a:rPr lang="en-GB" sz="2400" smtClean="0"/>
            </a:br>
            <a:r>
              <a:rPr lang="en-GB" sz="2400" smtClean="0"/>
              <a:t>Brown, CLAWS, Penn, …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English tagsets include PoS + some other morphological (inflectional) properties: 30-80 tags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Penn Treebank Tagset for English: 37 tags, e.g.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 adjective, positive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JJR adjective, comparative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JJS adjective, superlative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 non-plural common noun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NNS plural common noun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NNP non-plural proper name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NNPS plural proper name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IN preposition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…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Morphosyntactic tagsets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80772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For inflectionally rich languages (</a:t>
            </a:r>
            <a:r>
              <a:rPr lang="sl-SI" sz="2800" smtClean="0"/>
              <a:t>e.g. </a:t>
            </a:r>
            <a:r>
              <a:rPr lang="en-GB" sz="2800" smtClean="0"/>
              <a:t>Slavic), tagsets contain much more information than just PoS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Slovene, Czech, etc. &gt; 1,000 different morphosyntactic tags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gender, number, case, animacy, definiteness, …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en-GB" sz="2800" smtClean="0"/>
              <a:t>Efforts to standardise tagsets across languages: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Eagles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MULTEXT</a:t>
            </a:r>
          </a:p>
          <a:p>
            <a:pPr lvl="1">
              <a:lnSpc>
                <a:spcPct val="80000"/>
              </a:lnSpc>
              <a:buClr>
                <a:srgbClr val="C00000"/>
              </a:buClr>
            </a:pPr>
            <a:r>
              <a:rPr lang="en-GB" sz="2400" smtClean="0"/>
              <a:t>MULTEXT-East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MULTEXT-East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smtClean="0"/>
              <a:t>EU project in ’90s: development of language resources for Central and East-European languages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Several later releases, V4 in 2010 (17 languages)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Development of morphosyntactic specifications, lexica and annotated corpus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Parallel annotated corpus:</a:t>
            </a:r>
            <a:br>
              <a:rPr lang="en-GB" sz="2800" smtClean="0"/>
            </a:br>
            <a:r>
              <a:rPr lang="en-GB" sz="2800" smtClean="0">
                <a:hlinkClick r:id="rId2"/>
              </a:rPr>
              <a:t>Orwell’s 1984</a:t>
            </a:r>
            <a:endParaRPr lang="en-GB" sz="2800" smtClean="0"/>
          </a:p>
          <a:p>
            <a:pPr>
              <a:buClr>
                <a:srgbClr val="C00000"/>
              </a:buClr>
            </a:pPr>
            <a:r>
              <a:rPr lang="en-GB" sz="2800" smtClean="0"/>
              <a:t>Web site: </a:t>
            </a:r>
            <a:r>
              <a:rPr lang="en-GB" sz="2800" smtClean="0">
                <a:hlinkClick r:id="rId3"/>
              </a:rPr>
              <a:t>http://nl.ijs.si/ME/</a:t>
            </a:r>
            <a:r>
              <a:rPr lang="en-GB" sz="2800" smtClean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496300" cy="1431925"/>
          </a:xfrm>
        </p:spPr>
        <p:txBody>
          <a:bodyPr/>
          <a:lstStyle/>
          <a:p>
            <a:r>
              <a:rPr lang="en-GB" sz="4000" smtClean="0"/>
              <a:t>MULTEXT-East morphosyntactic specifications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800" smtClean="0"/>
              <a:t>Specify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what morphosyntactic features particular languages distinguish,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what their names and values are,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how they can be mapped to tags (morphosyntactic descriptions, MSDs) 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e.g. that </a:t>
            </a:r>
            <a:r>
              <a:rPr lang="en-GB" sz="2800" i="1" smtClean="0"/>
              <a:t>Ncms </a:t>
            </a:r>
            <a:r>
              <a:rPr lang="en-GB" sz="2800" smtClean="0"/>
              <a:t>is: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a valid for Slovene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is equivalent to </a:t>
            </a:r>
            <a:r>
              <a:rPr lang="en-GB" sz="2400" i="1" smtClean="0"/>
              <a:t>PoS:</a:t>
            </a:r>
            <a:r>
              <a:rPr lang="en-GB" sz="2400" i="1" u="sng" smtClean="0"/>
              <a:t>N</a:t>
            </a:r>
            <a:r>
              <a:rPr lang="en-GB" sz="2400" i="1" smtClean="0"/>
              <a:t>oun, Type:</a:t>
            </a:r>
            <a:r>
              <a:rPr lang="en-GB" sz="2400" i="1" u="sng" smtClean="0"/>
              <a:t>c</a:t>
            </a:r>
            <a:r>
              <a:rPr lang="en-GB" sz="2400" i="1" smtClean="0"/>
              <a:t>ommon, Gender:</a:t>
            </a:r>
            <a:r>
              <a:rPr lang="en-GB" sz="2400" i="1" u="sng" smtClean="0"/>
              <a:t>m</a:t>
            </a:r>
            <a:r>
              <a:rPr lang="en-GB" sz="2400" i="1" smtClean="0"/>
              <a:t>asculine, Number:</a:t>
            </a:r>
            <a:r>
              <a:rPr lang="en-GB" sz="2400" i="1" u="sng" smtClean="0"/>
              <a:t>s</a:t>
            </a:r>
            <a:r>
              <a:rPr lang="en-GB" sz="2400" i="1" smtClean="0"/>
              <a:t>ingular</a:t>
            </a:r>
            <a:endParaRPr lang="en-GB" sz="2400" smtClean="0"/>
          </a:p>
          <a:p>
            <a:pPr>
              <a:lnSpc>
                <a:spcPct val="80000"/>
              </a:lnSpc>
            </a:pPr>
            <a:r>
              <a:rPr lang="en-GB" sz="2800" smtClean="0">
                <a:hlinkClick r:id="rId2"/>
              </a:rPr>
              <a:t>http://nl.ijs.si/ME/V</a:t>
            </a:r>
            <a:r>
              <a:rPr lang="sl-SI" sz="2800" smtClean="0">
                <a:hlinkClick r:id="rId2"/>
              </a:rPr>
              <a:t>4</a:t>
            </a:r>
            <a:r>
              <a:rPr lang="en-GB" sz="2800" smtClean="0">
                <a:hlinkClick r:id="rId2"/>
              </a:rPr>
              <a:t>/msd/html/</a:t>
            </a:r>
            <a:endParaRPr lang="en-GB" sz="2800" smtClean="0"/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JOS project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smtClean="0"/>
              <a:t>JOS language resources are meant to facilitate developments of human language technologies and corpus linguistics for the Slovene language 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Morphosyntactic specifications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Two annotated corpora (morphosyntactic descriptions and lemmas)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jos100k (hand validated)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jos1M (partially hand validated)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Sampled from FidaPLUS corpus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jos100k: syntactic and semantic levels of linguistic description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Two web services 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concordancer 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text annotation tool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Encoded in TEI P5 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Freely available (CC): </a:t>
            </a:r>
            <a:r>
              <a:rPr lang="en-GB" sz="2000" smtClean="0">
                <a:hlinkClick r:id="rId2"/>
              </a:rPr>
              <a:t>http://nl.ijs.si/jos/</a:t>
            </a:r>
            <a:endParaRPr lang="en-GB" sz="36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2497138" cy="3700463"/>
          </a:xfrm>
        </p:spPr>
        <p:txBody>
          <a:bodyPr/>
          <a:lstStyle/>
          <a:p>
            <a:endParaRPr lang="sl-SI" smtClean="0"/>
          </a:p>
        </p:txBody>
      </p:sp>
      <p:pic>
        <p:nvPicPr>
          <p:cNvPr id="43011" name="Picture 88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87" b="11832"/>
          <a:stretch>
            <a:fillRect/>
          </a:stretch>
        </p:blipFill>
        <p:spPr bwMode="auto">
          <a:xfrm>
            <a:off x="0" y="63500"/>
            <a:ext cx="4643438" cy="6634163"/>
          </a:xfrm>
        </p:spPr>
      </p:pic>
      <p:pic>
        <p:nvPicPr>
          <p:cNvPr id="43012" name="Picture 8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06" b="15805"/>
          <a:stretch>
            <a:fillRect/>
          </a:stretch>
        </p:blipFill>
        <p:spPr bwMode="auto">
          <a:xfrm>
            <a:off x="3959225" y="4763"/>
            <a:ext cx="5124450" cy="659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corpus is</a:t>
            </a:r>
            <a:r>
              <a:rPr lang="sl-SI" smtClean="0"/>
              <a:t>: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mtClean="0"/>
              <a:t>a large collection of texts</a:t>
            </a:r>
            <a:endParaRPr lang="sl-SI" smtClean="0"/>
          </a:p>
          <a:p>
            <a:pPr>
              <a:buClr>
                <a:srgbClr val="C00000"/>
              </a:buClr>
            </a:pPr>
            <a:r>
              <a:rPr lang="en-GB" smtClean="0"/>
              <a:t>in digital format</a:t>
            </a:r>
          </a:p>
          <a:p>
            <a:pPr>
              <a:buClr>
                <a:srgbClr val="C00000"/>
              </a:buClr>
            </a:pPr>
            <a:r>
              <a:rPr lang="en-GB" smtClean="0"/>
              <a:t>language “as it is”</a:t>
            </a:r>
            <a:endParaRPr lang="sl-SI" smtClean="0"/>
          </a:p>
          <a:p>
            <a:pPr>
              <a:buClr>
                <a:srgbClr val="C00000"/>
              </a:buClr>
            </a:pPr>
            <a:r>
              <a:rPr lang="en-GB" smtClean="0"/>
              <a:t>a sample of the language it is meant to represent</a:t>
            </a:r>
            <a:endParaRPr lang="de-DE" b="1" smtClean="0"/>
          </a:p>
          <a:p>
            <a:pPr>
              <a:buClr>
                <a:srgbClr val="C00000"/>
              </a:buClr>
            </a:pPr>
            <a:r>
              <a:rPr lang="en-GB" smtClean="0"/>
              <a:t>used for describing language </a:t>
            </a:r>
            <a:br>
              <a:rPr lang="en-GB" smtClean="0"/>
            </a:br>
            <a:r>
              <a:rPr lang="en-GB" smtClean="0"/>
              <a:t>(descriptive/empirical linguistics</a:t>
            </a:r>
            <a:r>
              <a:rPr lang="sl-SI" smtClean="0"/>
              <a:t>)</a:t>
            </a:r>
          </a:p>
          <a:p>
            <a:pPr>
              <a:buClr>
                <a:srgbClr val="C00000"/>
              </a:buClr>
            </a:pPr>
            <a:r>
              <a:rPr lang="sl-SI" smtClean="0"/>
              <a:t>f</a:t>
            </a:r>
            <a:r>
              <a:rPr lang="en-GB" smtClean="0"/>
              <a:t>or computer scientists: a dataset</a:t>
            </a: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jos100k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81200"/>
            <a:ext cx="8642350" cy="4876800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&lt;s </a:t>
            </a:r>
            <a:r>
              <a:rPr lang="en-GB" sz="1800" dirty="0" err="1" smtClean="0"/>
              <a:t>xml:id</a:t>
            </a:r>
            <a:r>
              <a:rPr lang="en-GB" sz="1800" dirty="0" smtClean="0"/>
              <a:t>="F0020003.557.2"&gt;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&lt;w xml:id="F0020003.557.2.1" lemma="ta" msd="Zk-sei"&gt;To&lt;/w&gt;&lt;S/&gt;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&lt;w xml:id="F0020003.557.2.2" lemma="biti" msd="Gp-ste-n"&gt;je&lt;/w&gt;&lt;S/&gt;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&lt;term type="sloWNet" </a:t>
            </a:r>
            <a:r>
              <a:rPr lang="en-GB" sz="1800" dirty="0" err="1" smtClean="0"/>
              <a:t>sortKey</a:t>
            </a:r>
            <a:r>
              <a:rPr lang="en-GB" sz="1800" dirty="0" smtClean="0"/>
              <a:t>="</a:t>
            </a:r>
            <a:r>
              <a:rPr lang="en-GB" sz="1800" dirty="0" err="1" smtClean="0"/>
              <a:t>kraj</a:t>
            </a:r>
            <a:r>
              <a:rPr lang="sl-SI" sz="1800" dirty="0" smtClean="0"/>
              <a:t>” </a:t>
            </a:r>
            <a:r>
              <a:rPr lang="en-GB" sz="1800" dirty="0" smtClean="0"/>
              <a:t>key="ENG20-08114200-n"&gt;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  </a:t>
            </a:r>
            <a:r>
              <a:rPr lang="en-GB" sz="1800" dirty="0" smtClean="0"/>
              <a:t>&lt;w </a:t>
            </a:r>
            <a:r>
              <a:rPr lang="en-GB" sz="1800" dirty="0" err="1" smtClean="0"/>
              <a:t>xml:id</a:t>
            </a:r>
            <a:r>
              <a:rPr lang="en-GB" sz="1800" dirty="0" smtClean="0"/>
              <a:t>="F0020003.557.2.3" lemma="</a:t>
            </a:r>
            <a:r>
              <a:rPr lang="en-GB" sz="1800" dirty="0" err="1" smtClean="0"/>
              <a:t>turisti</a:t>
            </a:r>
            <a:r>
              <a:rPr lang="sl-SI" sz="1800" dirty="0" smtClean="0"/>
              <a:t>č</a:t>
            </a:r>
            <a:r>
              <a:rPr lang="en-GB" sz="1800" dirty="0" smtClean="0"/>
              <a:t>en„</a:t>
            </a:r>
            <a:endParaRPr lang="sl-SI" sz="18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       </a:t>
            </a:r>
            <a:r>
              <a:rPr lang="en-GB" sz="1800" dirty="0" smtClean="0"/>
              <a:t> </a:t>
            </a:r>
            <a:r>
              <a:rPr lang="sl-SI" sz="1800" dirty="0" smtClean="0"/>
              <a:t>m</a:t>
            </a:r>
            <a:r>
              <a:rPr lang="en-GB" sz="1800" dirty="0" err="1" smtClean="0"/>
              <a:t>sd</a:t>
            </a:r>
            <a:r>
              <a:rPr lang="en-GB" sz="1800" dirty="0" smtClean="0"/>
              <a:t>="</a:t>
            </a:r>
            <a:r>
              <a:rPr lang="en-GB" sz="1800" dirty="0" err="1" smtClean="0"/>
              <a:t>Ppnmein</a:t>
            </a:r>
            <a:r>
              <a:rPr lang="en-GB" sz="1800" dirty="0" smtClean="0"/>
              <a:t>"&gt;</a:t>
            </a:r>
            <a:r>
              <a:rPr lang="en-GB" sz="1800" dirty="0" err="1" smtClean="0"/>
              <a:t>turisti</a:t>
            </a:r>
            <a:r>
              <a:rPr lang="sl-SI" sz="1800" dirty="0" smtClean="0"/>
              <a:t>č</a:t>
            </a:r>
            <a:r>
              <a:rPr lang="en-GB" sz="1800" dirty="0" smtClean="0"/>
              <a:t>en&lt;/w&gt;&lt;S/&gt;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l-PL" sz="1800" dirty="0" smtClean="0"/>
              <a:t>    &lt;w xml:id="F0020003.557.2.4" lemma="kraj" msd="Somei"&gt;kraj&lt;/w&gt;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&lt;/term&gt;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&lt;c </a:t>
            </a:r>
            <a:r>
              <a:rPr lang="en-US" sz="1800" dirty="0" err="1" smtClean="0"/>
              <a:t>xml:id</a:t>
            </a:r>
            <a:r>
              <a:rPr lang="en-US" sz="1800" dirty="0" smtClean="0"/>
              <a:t>="F0020003.557.2.5"&gt;.&lt;/c&gt;&lt;S/&gt;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&lt;/s&gt;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&lt;</a:t>
            </a:r>
            <a:r>
              <a:rPr lang="en-US" sz="1800" dirty="0" err="1" smtClean="0"/>
              <a:t>linkGrp</a:t>
            </a:r>
            <a:r>
              <a:rPr lang="en-US" sz="1800" dirty="0" smtClean="0"/>
              <a:t> type="syntax" </a:t>
            </a:r>
            <a:r>
              <a:rPr lang="en-US" sz="1800" dirty="0" err="1" smtClean="0"/>
              <a:t>targFunc</a:t>
            </a:r>
            <a:r>
              <a:rPr lang="en-US" sz="1800" dirty="0" smtClean="0"/>
              <a:t>="head argument" </a:t>
            </a:r>
            <a:r>
              <a:rPr lang="en-US" sz="1800" dirty="0" err="1" smtClean="0"/>
              <a:t>corresp</a:t>
            </a:r>
            <a:r>
              <a:rPr lang="en-US" sz="1800" dirty="0" smtClean="0"/>
              <a:t>="#F0020003.557.2"&gt;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ena</a:t>
            </a:r>
            <a:r>
              <a:rPr lang="en-GB" sz="1800" dirty="0" smtClean="0"/>
              <a:t>" targets="#F0020003.557.2.2 #F0020003.557.2.1"/&gt;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modra</a:t>
            </a:r>
            <a:r>
              <a:rPr lang="en-GB" sz="1800" dirty="0" smtClean="0"/>
              <a:t>" targets="#F0020003.557.2 #F0020003.557.2.2"/&gt;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&lt;link type="</a:t>
            </a:r>
            <a:r>
              <a:rPr lang="en-US" sz="1800" dirty="0" err="1" smtClean="0"/>
              <a:t>dol</a:t>
            </a:r>
            <a:r>
              <a:rPr lang="en-US" sz="1800" dirty="0" smtClean="0"/>
              <a:t>" targets="#F0020003.557.2.4 #F0020003.557.2.3"/&gt;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US" sz="1800" dirty="0" smtClean="0"/>
              <a:t>&lt;link type="</a:t>
            </a:r>
            <a:r>
              <a:rPr lang="en-US" sz="1800" dirty="0" err="1" smtClean="0"/>
              <a:t>dol</a:t>
            </a:r>
            <a:r>
              <a:rPr lang="en-US" sz="1800" dirty="0" smtClean="0"/>
              <a:t>" targets="#F0020003.557.2.2 #F0020003.557.2.4"/&gt;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1800" dirty="0" smtClean="0"/>
              <a:t>  </a:t>
            </a:r>
            <a:r>
              <a:rPr lang="en-GB" sz="1800" dirty="0" smtClean="0"/>
              <a:t>&lt;link type="</a:t>
            </a:r>
            <a:r>
              <a:rPr lang="en-GB" sz="1800" dirty="0" err="1" smtClean="0"/>
              <a:t>modra</a:t>
            </a:r>
            <a:r>
              <a:rPr lang="en-GB" sz="1800" dirty="0" smtClean="0"/>
              <a:t>" targets="#F0020003.557.2 #F0020003.557.2.5"/&gt;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&lt;/</a:t>
            </a:r>
            <a:r>
              <a:rPr lang="en-GB" sz="1800" dirty="0" err="1" smtClean="0"/>
              <a:t>linkGrp</a:t>
            </a:r>
            <a:r>
              <a:rPr lang="sl-SI" sz="1800" dirty="0" smtClean="0"/>
              <a:t>&gt;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Processing Historical Language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800" smtClean="0"/>
              <a:t>Interesting for diachronic linguistics and better access to digital libraries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Problems: 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difficult to obtain good transcriptions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great variation in spelling</a:t>
            </a:r>
          </a:p>
          <a:p>
            <a:pPr lvl="1">
              <a:lnSpc>
                <a:spcPct val="80000"/>
              </a:lnSpc>
            </a:pPr>
            <a:r>
              <a:rPr lang="en-GB" sz="2400" smtClean="0"/>
              <a:t>no resources for tool training </a:t>
            </a:r>
          </a:p>
          <a:p>
            <a:r>
              <a:rPr lang="en-GB" sz="2800" smtClean="0"/>
              <a:t>Historical slv:</a:t>
            </a:r>
          </a:p>
          <a:p>
            <a:r>
              <a:rPr lang="en-GB" sz="2800" smtClean="0"/>
              <a:t>Late standardisation (XIX ≠ XX)</a:t>
            </a:r>
          </a:p>
          <a:p>
            <a:r>
              <a:rPr lang="en-GB" sz="2800" smtClean="0"/>
              <a:t>Before 1850: </a:t>
            </a:r>
            <a:r>
              <a:rPr lang="en-GB" sz="2800" smtClean="0">
                <a:solidFill>
                  <a:srgbClr val="C00000"/>
                </a:solidFill>
              </a:rPr>
              <a:t>ſ ſh s sh z zh → s š z ž c č</a:t>
            </a:r>
            <a:endParaRPr lang="en-GB" sz="2800" smtClean="0"/>
          </a:p>
          <a:p>
            <a:r>
              <a:rPr lang="en-GB" sz="2800" smtClean="0"/>
              <a:t>No corpora/lexica of historical Slovene</a:t>
            </a:r>
          </a:p>
          <a:p>
            <a:pPr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74650" y="533400"/>
            <a:ext cx="8229600" cy="990600"/>
          </a:xfrm>
        </p:spPr>
        <p:txBody>
          <a:bodyPr/>
          <a:lstStyle/>
          <a:p>
            <a:r>
              <a:rPr lang="en-GB" sz="3600" smtClean="0"/>
              <a:t>Background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989138"/>
            <a:ext cx="8458200" cy="4532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u="sng" smtClean="0"/>
              <a:t>AHLib</a:t>
            </a:r>
            <a:r>
              <a:rPr lang="en-GB" sz="1600" smtClean="0"/>
              <a:t> (2004–08)</a:t>
            </a:r>
            <a:r>
              <a:rPr lang="en-GB" sz="1600" i="1" smtClean="0"/>
              <a:t/>
            </a:r>
            <a:br>
              <a:rPr lang="en-GB" sz="1600" i="1" smtClean="0"/>
            </a:br>
            <a:r>
              <a:rPr lang="en-GB" sz="1600" smtClean="0"/>
              <a:t>Deutsch-slowenische/kroatische Übersetzung 1848–1918</a:t>
            </a:r>
          </a:p>
          <a:p>
            <a:pPr lvl="1"/>
            <a:r>
              <a:rPr lang="sl-SI" sz="2000" smtClean="0"/>
              <a:t>S</a:t>
            </a:r>
            <a:r>
              <a:rPr lang="en-GB" sz="2000" smtClean="0"/>
              <a:t>cans + correction + (lemmatisation) of ger→slv books</a:t>
            </a:r>
          </a:p>
          <a:p>
            <a:pPr lvl="1"/>
            <a:r>
              <a:rPr lang="en-GB" sz="2000" smtClean="0"/>
              <a:t>AAS &amp; Karl-Franzens University, Graz (prof. Erich Prunč)</a:t>
            </a:r>
          </a:p>
          <a:p>
            <a:pPr lvl="1"/>
            <a:r>
              <a:rPr lang="en-GB" sz="2000" smtClean="0"/>
              <a:t>JSI: correction </a:t>
            </a:r>
            <a:r>
              <a:rPr lang="sl-SI" sz="2000" smtClean="0"/>
              <a:t>&amp; </a:t>
            </a:r>
            <a:r>
              <a:rPr lang="en-GB" sz="2000" smtClean="0"/>
              <a:t>lemmatisation environment</a:t>
            </a:r>
          </a:p>
          <a:p>
            <a:r>
              <a:rPr lang="en-GB" sz="2400" u="sng" smtClean="0"/>
              <a:t>EU </a:t>
            </a:r>
            <a:r>
              <a:rPr lang="sl-SI" sz="2400" u="sng" smtClean="0"/>
              <a:t>IP </a:t>
            </a:r>
            <a:r>
              <a:rPr lang="en-GB" sz="2400" u="sng" smtClean="0"/>
              <a:t>IMPACT</a:t>
            </a:r>
            <a:r>
              <a:rPr lang="en-GB" sz="2400" smtClean="0"/>
              <a:t> </a:t>
            </a:r>
            <a:r>
              <a:rPr lang="en-GB" sz="1600" smtClean="0"/>
              <a:t>(</a:t>
            </a:r>
            <a:r>
              <a:rPr lang="sl-SI" sz="1600" smtClean="0"/>
              <a:t>ext. </a:t>
            </a:r>
            <a:r>
              <a:rPr lang="en-GB" sz="1600" smtClean="0"/>
              <a:t>2010–2011)</a:t>
            </a:r>
            <a:endParaRPr lang="en-GB" sz="2400" u="sng" smtClean="0"/>
          </a:p>
          <a:p>
            <a:pPr lvl="1"/>
            <a:r>
              <a:rPr lang="sl-SI" sz="2000" smtClean="0"/>
              <a:t>B</a:t>
            </a:r>
            <a:r>
              <a:rPr lang="en-GB" sz="2000" smtClean="0"/>
              <a:t>etter OCR for historical texts</a:t>
            </a:r>
          </a:p>
          <a:p>
            <a:pPr lvl="1"/>
            <a:r>
              <a:rPr lang="en-GB" sz="2000" smtClean="0"/>
              <a:t>NUK: GTD transcriptions </a:t>
            </a:r>
          </a:p>
          <a:p>
            <a:pPr lvl="1"/>
            <a:r>
              <a:rPr lang="en-GB" sz="2000" smtClean="0"/>
              <a:t>JSI: (semi)manual lexicon construction</a:t>
            </a:r>
          </a:p>
          <a:p>
            <a:r>
              <a:rPr lang="en-GB" sz="2400" u="sng" smtClean="0"/>
              <a:t>Google award</a:t>
            </a:r>
            <a:r>
              <a:rPr lang="en-GB" sz="2400" smtClean="0"/>
              <a:t> </a:t>
            </a:r>
            <a:r>
              <a:rPr lang="en-GB" sz="1600" smtClean="0"/>
              <a:t>(2011</a:t>
            </a:r>
            <a:r>
              <a:rPr lang="sl-SI" sz="1600" smtClean="0"/>
              <a:t>+2012</a:t>
            </a:r>
            <a:r>
              <a:rPr lang="en-GB" sz="1600" smtClean="0"/>
              <a:t>)</a:t>
            </a:r>
            <a:br>
              <a:rPr lang="en-GB" sz="1600" smtClean="0"/>
            </a:br>
            <a:r>
              <a:rPr lang="en-GB" sz="1600" smtClean="0"/>
              <a:t>Developing language models for historical Slovene</a:t>
            </a:r>
          </a:p>
          <a:p>
            <a:pPr lvl="1"/>
            <a:r>
              <a:rPr lang="en-GB" sz="2000" smtClean="0"/>
              <a:t>ZRC SAZU: transcriptions of old texts</a:t>
            </a:r>
          </a:p>
          <a:p>
            <a:pPr lvl="1"/>
            <a:r>
              <a:rPr lang="en-GB" sz="2000" smtClean="0"/>
              <a:t>JSI: annotating a corpus of XIX</a:t>
            </a:r>
            <a:r>
              <a:rPr lang="en-GB" sz="2000" baseline="30000" smtClean="0"/>
              <a:t>th</a:t>
            </a:r>
            <a:r>
              <a:rPr lang="en-GB" sz="2000" smtClean="0"/>
              <a:t> century Slovene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E614CB-46E7-4BCC-B033-162D6C4B11FD}" type="slidenum">
              <a:rPr lang="en-US"/>
              <a:pPr/>
              <a:t>42</a:t>
            </a:fld>
            <a:endParaRPr lang="en-US"/>
          </a:p>
        </p:txBody>
      </p:sp>
      <p:pic>
        <p:nvPicPr>
          <p:cNvPr id="4608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19162" r="80495" b="71236"/>
          <a:stretch>
            <a:fillRect/>
          </a:stretch>
        </p:blipFill>
        <p:spPr bwMode="auto">
          <a:xfrm>
            <a:off x="7054850" y="560388"/>
            <a:ext cx="19780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560388"/>
            <a:ext cx="2409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48" y="572824"/>
            <a:ext cx="1420371" cy="742963"/>
          </a:xfrm>
          <a:prstGeom prst="rect">
            <a:avLst/>
          </a:prstGeom>
          <a:noFill/>
          <a:ln>
            <a:noFill/>
          </a:ln>
          <a:effectLst>
            <a:glow rad="127000">
              <a:srgbClr val="FFC000">
                <a:alpha val="22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Producing the </a:t>
            </a:r>
            <a:r>
              <a:rPr lang="sl-SI" smtClean="0"/>
              <a:t>goo300k</a:t>
            </a:r>
            <a:r>
              <a:rPr lang="en-GB" smtClean="0"/>
              <a:t> corpus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 bwMode="auto">
          <a:xfrm>
            <a:off x="1066800" y="1981200"/>
            <a:ext cx="7543800" cy="4616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2400" smtClean="0"/>
              <a:t>Representative </a:t>
            </a:r>
            <a:r>
              <a:rPr lang="sl-SI" sz="2400" smtClean="0"/>
              <a:t>&amp; </a:t>
            </a:r>
            <a:r>
              <a:rPr lang="en-GB" sz="2400" smtClean="0"/>
              <a:t>balanced, sampled</a:t>
            </a:r>
          </a:p>
          <a:p>
            <a:r>
              <a:rPr lang="en-GB" sz="2400" smtClean="0"/>
              <a:t>Corpus element: unbroken &amp; contiguous text from 1 page</a:t>
            </a:r>
          </a:p>
          <a:p>
            <a:r>
              <a:rPr lang="en-GB" sz="2400" smtClean="0"/>
              <a:t>Sampled by decade </a:t>
            </a:r>
            <a:r>
              <a:rPr lang="sl-SI" sz="2400" smtClean="0"/>
              <a:t>&amp; </a:t>
            </a:r>
            <a:r>
              <a:rPr lang="en-GB" sz="2400" smtClean="0"/>
              <a:t>text</a:t>
            </a:r>
          </a:p>
          <a:p>
            <a:r>
              <a:rPr lang="en-GB" sz="2400" smtClean="0"/>
              <a:t>Target size: 1,000 pages (~</a:t>
            </a:r>
            <a:r>
              <a:rPr lang="sl-SI" sz="2400" smtClean="0"/>
              <a:t>30</a:t>
            </a:r>
            <a:r>
              <a:rPr lang="en-GB" sz="2400" smtClean="0"/>
              <a:t>0,000 </a:t>
            </a:r>
            <a:r>
              <a:rPr lang="sl-SI" sz="2400" smtClean="0"/>
              <a:t>tokens</a:t>
            </a:r>
            <a:r>
              <a:rPr lang="en-GB" sz="2400" smtClean="0"/>
              <a:t>)</a:t>
            </a:r>
          </a:p>
          <a:p>
            <a:r>
              <a:rPr lang="en-GB" sz="2400" smtClean="0"/>
              <a:t>Encoded in TEI P5</a:t>
            </a:r>
          </a:p>
          <a:p>
            <a:r>
              <a:rPr lang="en-GB" sz="2400" smtClean="0"/>
              <a:t>Automatically annotated</a:t>
            </a:r>
          </a:p>
          <a:p>
            <a:r>
              <a:rPr lang="sl-SI" sz="2400" smtClean="0"/>
              <a:t>T</a:t>
            </a:r>
            <a:r>
              <a:rPr lang="en-GB" sz="2400" smtClean="0"/>
              <a:t>ool</a:t>
            </a:r>
            <a:r>
              <a:rPr lang="sl-SI" sz="2400" smtClean="0"/>
              <a:t> for manual annotation</a:t>
            </a:r>
            <a:r>
              <a:rPr lang="en-GB" sz="2400" smtClean="0"/>
              <a:t>: IMPACT INL Cobalt</a:t>
            </a:r>
            <a:endParaRPr lang="sl-SI" sz="2400" smtClean="0"/>
          </a:p>
          <a:p>
            <a:r>
              <a:rPr lang="en-GB" sz="2400" smtClean="0"/>
              <a:t>Annotator training &amp; management: May</a:t>
            </a:r>
          </a:p>
          <a:p>
            <a:r>
              <a:rPr lang="en-GB" sz="2400" smtClean="0"/>
              <a:t>Manual correction: June–November</a:t>
            </a:r>
            <a:endParaRPr lang="sl-SI" sz="2400" smtClean="0"/>
          </a:p>
          <a:p>
            <a:r>
              <a:rPr lang="sl-SI" sz="2400" smtClean="0"/>
              <a:t>Fixing bugs &amp; packaging: December - April</a:t>
            </a:r>
            <a:endParaRPr lang="en-GB" sz="2400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104A50-004F-41A8-9BD2-902AC1CB932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Annotation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Approach: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800" dirty="0" err="1" smtClean="0"/>
              <a:t>Modernis</a:t>
            </a:r>
            <a:r>
              <a:rPr lang="sl-SI" sz="1800" dirty="0" smtClean="0"/>
              <a:t>e</a:t>
            </a:r>
            <a:r>
              <a:rPr lang="en-GB" sz="1800" dirty="0" smtClean="0"/>
              <a:t>, then process as contemporary language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800" dirty="0" smtClean="0"/>
              <a:t>Language independent (trainable) modules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1800" dirty="0" smtClean="0"/>
              <a:t>Steps:</a:t>
            </a:r>
            <a:endParaRPr lang="en-GB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u="sng" dirty="0" smtClean="0"/>
              <a:t>To</a:t>
            </a:r>
            <a:r>
              <a:rPr lang="en-GB" sz="2400" b="1" dirty="0" smtClean="0"/>
              <a:t>kenisation  	</a:t>
            </a:r>
            <a:r>
              <a:rPr lang="en-GB" sz="1600" b="1" dirty="0" smtClean="0"/>
              <a:t>(mlToken)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u="sng" dirty="0" smtClean="0"/>
              <a:t>Tr</a:t>
            </a:r>
            <a:r>
              <a:rPr lang="en-GB" sz="2400" b="1" dirty="0" smtClean="0"/>
              <a:t>anscription 	</a:t>
            </a:r>
            <a:r>
              <a:rPr lang="en-GB" sz="1600" b="1" dirty="0" smtClean="0"/>
              <a:t>(Vaam)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u="sng" dirty="0" smtClean="0"/>
              <a:t>Ta</a:t>
            </a:r>
            <a:r>
              <a:rPr lang="en-GB" sz="2400" dirty="0" smtClean="0"/>
              <a:t>gging		</a:t>
            </a:r>
            <a:r>
              <a:rPr lang="en-GB" sz="1600" dirty="0" smtClean="0"/>
              <a:t>(TnT</a:t>
            </a:r>
            <a:r>
              <a:rPr lang="en-GB" sz="2400" dirty="0" smtClean="0"/>
              <a:t>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u="sng" dirty="0" smtClean="0"/>
              <a:t>Le</a:t>
            </a:r>
            <a:r>
              <a:rPr lang="en-GB" sz="2400" dirty="0" smtClean="0"/>
              <a:t>mmatisation	</a:t>
            </a:r>
            <a:r>
              <a:rPr lang="en-GB" sz="1600" dirty="0" smtClean="0"/>
              <a:t>(CLOG)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= ToTrTaLe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Pipeline in Perl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TEI P5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Tomaž Erjavec: </a:t>
            </a:r>
            <a:r>
              <a:rPr lang="en-US"/>
              <a:t>Annotating Historical Slovene </a:t>
            </a:r>
            <a:endParaRPr lang="sl-SI" dirty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3518FF3-3C1E-439C-A124-D735755EFCF3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Extracted lexicon</a:t>
            </a:r>
            <a:endParaRPr lang="en-GB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Also encoded in TEI</a:t>
            </a:r>
          </a:p>
          <a:p>
            <a:r>
              <a:rPr lang="en-GB" smtClean="0"/>
              <a:t>Lemma oriented</a:t>
            </a:r>
          </a:p>
          <a:p>
            <a:r>
              <a:rPr lang="en-GB" smtClean="0"/>
              <a:t>Useful for enabling full-text searching in DL</a:t>
            </a:r>
          </a:p>
          <a:p>
            <a:r>
              <a:rPr lang="en-GB" smtClean="0"/>
              <a:t>Also for humans: look up of extinct words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Conclusions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smtClean="0"/>
              <a:t>What is a corpus</a:t>
            </a:r>
          </a:p>
          <a:p>
            <a:r>
              <a:rPr lang="sl-SI" smtClean="0"/>
              <a:t>How to make it</a:t>
            </a:r>
          </a:p>
          <a:p>
            <a:r>
              <a:rPr lang="sl-SI" smtClean="0"/>
              <a:t>How to annotate it</a:t>
            </a:r>
          </a:p>
          <a:p>
            <a:r>
              <a:rPr lang="sl-SI" smtClean="0"/>
              <a:t>Case studies: MULTEXT-East, JOS, IMP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543800" cy="1000125"/>
          </a:xfrm>
        </p:spPr>
        <p:txBody>
          <a:bodyPr/>
          <a:lstStyle/>
          <a:p>
            <a:r>
              <a:rPr lang="en-GB" smtClean="0"/>
              <a:t>A more precise definition</a:t>
            </a:r>
            <a:endParaRPr lang="sl-SI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2988" y="1916113"/>
            <a:ext cx="7705725" cy="4752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en-GB" sz="2400" smtClean="0"/>
          </a:p>
          <a:p>
            <a:pPr>
              <a:buClr>
                <a:srgbClr val="C00000"/>
              </a:buClr>
            </a:pPr>
            <a:r>
              <a:rPr lang="en-GB" sz="2400" b="1" i="1" smtClean="0"/>
              <a:t>Corpus</a:t>
            </a:r>
            <a:r>
              <a:rPr lang="en-GB" sz="2400" smtClean="0"/>
              <a:t> (plural </a:t>
            </a:r>
            <a:r>
              <a:rPr lang="en-GB" sz="2400" b="1" i="1" smtClean="0"/>
              <a:t>corpora</a:t>
            </a:r>
            <a:r>
              <a:rPr lang="en-GB" sz="2400" smtClean="0"/>
              <a:t>) is Latin for </a:t>
            </a:r>
            <a:r>
              <a:rPr lang="en-GB" sz="2400" i="1" smtClean="0"/>
              <a:t>body</a:t>
            </a:r>
            <a:r>
              <a:rPr lang="en-GB" sz="2400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Guidelines of the Expert Advisory Group on Language Engineering Standards, </a:t>
            </a:r>
            <a:r>
              <a:rPr lang="en-GB" sz="2400" smtClean="0">
                <a:hlinkClick r:id="rId2"/>
              </a:rPr>
              <a:t>EAGLES</a:t>
            </a:r>
            <a:r>
              <a:rPr lang="en-GB" sz="2400" smtClean="0"/>
              <a:t>:</a:t>
            </a:r>
          </a:p>
          <a:p>
            <a:pPr lvl="1">
              <a:buClr>
                <a:srgbClr val="C00000"/>
              </a:buClr>
            </a:pPr>
            <a:r>
              <a:rPr lang="en-GB" sz="2400" b="1" i="1" smtClean="0">
                <a:hlinkClick r:id="rId3"/>
              </a:rPr>
              <a:t>Corpus</a:t>
            </a:r>
            <a:r>
              <a:rPr lang="en-GB" sz="2400" i="1" smtClean="0">
                <a:hlinkClick r:id="rId3"/>
              </a:rPr>
              <a:t> </a:t>
            </a:r>
            <a:r>
              <a:rPr lang="en-GB" sz="2400" i="1" smtClean="0"/>
              <a:t>: A collection of pieces of language that are selected and ordered according to explicit linguistic criteria in order to be used as a sample of the language.</a:t>
            </a:r>
          </a:p>
          <a:p>
            <a:pPr lvl="1">
              <a:buClr>
                <a:srgbClr val="C00000"/>
              </a:buClr>
            </a:pPr>
            <a:r>
              <a:rPr lang="en-GB" sz="2400" b="1" i="1" smtClean="0">
                <a:hlinkClick r:id="rId3"/>
              </a:rPr>
              <a:t>Computer corpus</a:t>
            </a:r>
            <a:r>
              <a:rPr lang="en-GB" sz="2400" i="1" smtClean="0">
                <a:hlinkClick r:id="rId3"/>
              </a:rPr>
              <a:t> </a:t>
            </a:r>
            <a:r>
              <a:rPr lang="en-GB" sz="2400" i="1" smtClean="0"/>
              <a:t>: a corpus which is encoded in a standardised and homogeneous way for open-ended retrieval tasks. Its constituent pieces of language are documented as to their origins and provenance. </a:t>
            </a:r>
            <a:endParaRPr lang="en-GB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corpora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876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 smtClean="0"/>
              <a:t>Applied linguistics: </a:t>
            </a:r>
          </a:p>
          <a:p>
            <a:pPr lvl="1">
              <a:lnSpc>
                <a:spcPct val="80000"/>
              </a:lnSpc>
            </a:pPr>
            <a:r>
              <a:rPr lang="en-GB" sz="2000" i="1" smtClean="0"/>
              <a:t>Lexicography</a:t>
            </a:r>
            <a:r>
              <a:rPr lang="en-GB" sz="2000" smtClean="0"/>
              <a:t>: making dictionaries (first users of corpora)</a:t>
            </a:r>
          </a:p>
          <a:p>
            <a:pPr lvl="1">
              <a:lnSpc>
                <a:spcPct val="80000"/>
              </a:lnSpc>
            </a:pPr>
            <a:r>
              <a:rPr lang="en-GB" sz="2000" i="1" smtClean="0"/>
              <a:t>Translation studies</a:t>
            </a:r>
            <a:r>
              <a:rPr lang="en-GB" sz="2000" smtClean="0"/>
              <a:t>: translation equivalents with contexts</a:t>
            </a:r>
            <a:br>
              <a:rPr lang="en-GB" sz="2000" smtClean="0"/>
            </a:br>
            <a:r>
              <a:rPr lang="en-GB" sz="2000" smtClean="0"/>
              <a:t>translation memories, machine aided translations </a:t>
            </a:r>
          </a:p>
          <a:p>
            <a:pPr lvl="1">
              <a:lnSpc>
                <a:spcPct val="80000"/>
              </a:lnSpc>
            </a:pPr>
            <a:r>
              <a:rPr lang="en-GB" sz="2000" i="1" smtClean="0"/>
              <a:t>Language learning</a:t>
            </a:r>
            <a:r>
              <a:rPr lang="en-GB" sz="2000" smtClean="0"/>
              <a:t>: real-life examples, curriculum development 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Corpus linguistics: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linguistics based not on introspection, but on observation of real data</a:t>
            </a:r>
          </a:p>
          <a:p>
            <a:pPr>
              <a:lnSpc>
                <a:spcPct val="80000"/>
              </a:lnSpc>
            </a:pPr>
            <a:r>
              <a:rPr lang="en-GB" sz="2400" i="1" smtClean="0"/>
              <a:t>Language technology</a:t>
            </a:r>
            <a:r>
              <a:rPr lang="en-GB" sz="240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testing set for developed methods</a:t>
            </a:r>
          </a:p>
          <a:p>
            <a:pPr lvl="1">
              <a:lnSpc>
                <a:spcPct val="80000"/>
              </a:lnSpc>
            </a:pPr>
            <a:r>
              <a:rPr lang="en-GB" sz="2000" i="1" smtClean="0"/>
              <a:t>training set</a:t>
            </a:r>
            <a:r>
              <a:rPr lang="en-GB" sz="2000" smtClean="0"/>
              <a:t>  for inductive learning </a:t>
            </a:r>
            <a:br>
              <a:rPr lang="en-GB" sz="2000" smtClean="0"/>
            </a:br>
            <a:r>
              <a:rPr lang="en-GB" sz="2000" smtClean="0"/>
              <a:t>(</a:t>
            </a:r>
            <a:r>
              <a:rPr lang="en-GB" sz="2000" smtClean="0">
                <a:hlinkClick r:id="rId2"/>
              </a:rPr>
              <a:t>statistical Natural Language Processing</a:t>
            </a:r>
            <a:r>
              <a:rPr lang="en-GB" sz="2000" smtClean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Characteristics of a (good) corpus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i="1" smtClean="0"/>
              <a:t>Quantity</a:t>
            </a:r>
            <a:r>
              <a:rPr lang="en-GB" sz="2400" smtClean="0"/>
              <a:t>:</a:t>
            </a:r>
            <a:br>
              <a:rPr lang="en-GB" sz="2400" smtClean="0"/>
            </a:br>
            <a:r>
              <a:rPr lang="en-GB" sz="2400" smtClean="0"/>
              <a:t>the bigger, the better </a:t>
            </a:r>
          </a:p>
          <a:p>
            <a:pPr>
              <a:buClr>
                <a:srgbClr val="C00000"/>
              </a:buClr>
            </a:pPr>
            <a:r>
              <a:rPr lang="en-GB" sz="2400" i="1" smtClean="0"/>
              <a:t>Quality </a:t>
            </a:r>
            <a:r>
              <a:rPr lang="en-GB" sz="2400" smtClean="0"/>
              <a:t>:</a:t>
            </a:r>
            <a:br>
              <a:rPr lang="en-GB" sz="2400" smtClean="0"/>
            </a:br>
            <a:r>
              <a:rPr lang="en-GB" sz="2400" smtClean="0"/>
              <a:t>the texts are authentic; the mark-up is validated </a:t>
            </a:r>
          </a:p>
          <a:p>
            <a:pPr>
              <a:buClr>
                <a:srgbClr val="C00000"/>
              </a:buClr>
            </a:pPr>
            <a:r>
              <a:rPr lang="en-GB" sz="2400" i="1" smtClean="0"/>
              <a:t>Simplicity</a:t>
            </a:r>
            <a:r>
              <a:rPr lang="en-GB" sz="2400" smtClean="0"/>
              <a:t>:</a:t>
            </a:r>
            <a:br>
              <a:rPr lang="en-GB" sz="2400" smtClean="0"/>
            </a:br>
            <a:r>
              <a:rPr lang="en-GB" sz="2400" smtClean="0"/>
              <a:t>the computer representation is understandable, with the mark</a:t>
            </a:r>
            <a:r>
              <a:rPr lang="sl-SI" sz="2400" smtClean="0"/>
              <a:t>-</a:t>
            </a:r>
            <a:r>
              <a:rPr lang="en-GB" sz="2400" smtClean="0"/>
              <a:t>up easily separated from the text </a:t>
            </a:r>
          </a:p>
          <a:p>
            <a:pPr>
              <a:buClr>
                <a:srgbClr val="C00000"/>
              </a:buClr>
            </a:pPr>
            <a:r>
              <a:rPr lang="en-GB" sz="2400" i="1" smtClean="0"/>
              <a:t>Documented</a:t>
            </a:r>
            <a:r>
              <a:rPr lang="en-GB" sz="2400" smtClean="0"/>
              <a:t>:</a:t>
            </a:r>
            <a:br>
              <a:rPr lang="en-GB" sz="2400" smtClean="0"/>
            </a:br>
            <a:r>
              <a:rPr lang="en-GB" sz="2400" smtClean="0"/>
              <a:t>the corpus contains bibliographic and other meta-data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Typology of corpora I.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400" smtClean="0"/>
              <a:t>Medium:</a:t>
            </a:r>
          </a:p>
          <a:p>
            <a:pPr lvl="1">
              <a:buClr>
                <a:srgbClr val="C00000"/>
              </a:buClr>
            </a:pPr>
            <a:r>
              <a:rPr lang="en-GB" sz="2000" i="1" smtClean="0"/>
              <a:t>written language</a:t>
            </a:r>
          </a:p>
          <a:p>
            <a:pPr lvl="1">
              <a:buClr>
                <a:srgbClr val="C00000"/>
              </a:buClr>
            </a:pPr>
            <a:r>
              <a:rPr lang="en-GB" sz="2000" i="1" smtClean="0"/>
              <a:t>spoken</a:t>
            </a:r>
            <a:r>
              <a:rPr lang="en-GB" sz="2000" smtClean="0"/>
              <a:t> </a:t>
            </a:r>
            <a:r>
              <a:rPr lang="en-GB" sz="2000" i="1" smtClean="0"/>
              <a:t>language</a:t>
            </a:r>
            <a:r>
              <a:rPr lang="en-GB" sz="2000" smtClean="0"/>
              <a:t> (spoken, but in writing / transcription)</a:t>
            </a:r>
            <a:endParaRPr lang="en-GB" sz="2000" i="1" smtClean="0"/>
          </a:p>
          <a:p>
            <a:pPr lvl="1">
              <a:buClr>
                <a:srgbClr val="C00000"/>
              </a:buClr>
            </a:pPr>
            <a:r>
              <a:rPr lang="en-GB" sz="2000" i="1" smtClean="0"/>
              <a:t>speech</a:t>
            </a:r>
            <a:r>
              <a:rPr lang="en-GB" sz="2000" smtClean="0"/>
              <a:t> </a:t>
            </a:r>
            <a:r>
              <a:rPr lang="en-GB" sz="2000" i="1" smtClean="0"/>
              <a:t>corpora</a:t>
            </a:r>
            <a:r>
              <a:rPr lang="en-GB" sz="2000" smtClean="0"/>
              <a:t> (actual speech signal)</a:t>
            </a:r>
            <a:endParaRPr lang="en-GB" sz="2000" i="1" smtClean="0"/>
          </a:p>
          <a:p>
            <a:pPr>
              <a:buClr>
                <a:srgbClr val="C00000"/>
              </a:buClr>
            </a:pPr>
            <a:r>
              <a:rPr lang="en-GB" sz="2400" smtClean="0"/>
              <a:t>Content:</a:t>
            </a:r>
          </a:p>
          <a:p>
            <a:pPr lvl="1">
              <a:buClr>
                <a:srgbClr val="C00000"/>
              </a:buClr>
            </a:pPr>
            <a:r>
              <a:rPr lang="en-GB" sz="2000" i="1" smtClean="0"/>
              <a:t>reference</a:t>
            </a:r>
            <a:r>
              <a:rPr lang="en-GB" sz="2000" smtClean="0"/>
              <a:t> corpora (representative), e.g. </a:t>
            </a:r>
            <a:r>
              <a:rPr lang="en-GB" sz="2000" smtClean="0">
                <a:hlinkClick r:id="rId2"/>
              </a:rPr>
              <a:t>BNC</a:t>
            </a:r>
            <a:r>
              <a:rPr lang="en-GB" sz="200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GB" sz="2000" i="1" smtClean="0"/>
              <a:t>sub-language corpora</a:t>
            </a:r>
            <a:r>
              <a:rPr lang="en-GB" sz="2000" smtClean="0"/>
              <a:t> (specialised), e.g. </a:t>
            </a:r>
            <a:r>
              <a:rPr lang="en-GB" sz="2000" smtClean="0">
                <a:hlinkClick r:id="rId3"/>
              </a:rPr>
              <a:t>COLT</a:t>
            </a:r>
            <a:r>
              <a:rPr lang="en-GB" sz="2000" smtClean="0"/>
              <a:t> </a:t>
            </a:r>
          </a:p>
          <a:p>
            <a:pPr>
              <a:buClr>
                <a:srgbClr val="C00000"/>
              </a:buClr>
            </a:pPr>
            <a:r>
              <a:rPr lang="en-GB" sz="2400" smtClean="0"/>
              <a:t>Structure: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corpora with </a:t>
            </a:r>
            <a:r>
              <a:rPr lang="en-GB" sz="2000" i="1" smtClean="0"/>
              <a:t>integral</a:t>
            </a:r>
            <a:r>
              <a:rPr lang="en-GB" sz="2000" smtClean="0"/>
              <a:t> </a:t>
            </a:r>
            <a:r>
              <a:rPr lang="sl-SI" sz="2000" smtClean="0"/>
              <a:t> </a:t>
            </a:r>
            <a:r>
              <a:rPr lang="en-GB" sz="2000" smtClean="0"/>
              <a:t>texts </a:t>
            </a:r>
          </a:p>
          <a:p>
            <a:pPr lvl="1">
              <a:buClr>
                <a:srgbClr val="C00000"/>
              </a:buClr>
            </a:pPr>
            <a:r>
              <a:rPr lang="en-GB" sz="2000" smtClean="0"/>
              <a:t>corpora or of text </a:t>
            </a:r>
            <a:r>
              <a:rPr lang="en-GB" sz="2000" i="1" smtClean="0"/>
              <a:t>samples</a:t>
            </a:r>
            <a:r>
              <a:rPr lang="en-GB" sz="2000" smtClean="0"/>
              <a:t> (historical and legal reasons)</a:t>
            </a:r>
            <a:br>
              <a:rPr lang="en-GB" sz="2000" smtClean="0"/>
            </a:br>
            <a:r>
              <a:rPr lang="en-GB" sz="2000" smtClean="0"/>
              <a:t>e.g. </a:t>
            </a:r>
            <a:r>
              <a:rPr lang="en-GB" sz="2000" smtClean="0">
                <a:hlinkClick r:id="rId4"/>
              </a:rPr>
              <a:t>Brown</a:t>
            </a:r>
            <a:r>
              <a:rPr lang="en-GB" sz="200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Typology of corpora 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6800" y="1981200"/>
            <a:ext cx="7543800" cy="468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GB" sz="2800" smtClean="0"/>
              <a:t>Time:</a:t>
            </a:r>
          </a:p>
          <a:p>
            <a:pPr lvl="1">
              <a:buClr>
                <a:srgbClr val="C00000"/>
              </a:buClr>
            </a:pPr>
            <a:r>
              <a:rPr lang="en-GB" sz="2400" i="1" smtClean="0"/>
              <a:t>static</a:t>
            </a:r>
            <a:r>
              <a:rPr lang="en-GB" sz="2400" smtClean="0"/>
              <a:t> corpora</a:t>
            </a:r>
          </a:p>
          <a:p>
            <a:pPr lvl="1">
              <a:buClr>
                <a:srgbClr val="C00000"/>
              </a:buClr>
            </a:pPr>
            <a:r>
              <a:rPr lang="en-GB" sz="2400" i="1" smtClean="0"/>
              <a:t>monitor</a:t>
            </a:r>
            <a:r>
              <a:rPr lang="en-GB" sz="2400" smtClean="0"/>
              <a:t> corpora (language change) 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Languages:</a:t>
            </a:r>
          </a:p>
          <a:p>
            <a:pPr lvl="1">
              <a:buClr>
                <a:srgbClr val="C00000"/>
              </a:buClr>
            </a:pPr>
            <a:r>
              <a:rPr lang="en-GB" sz="2400" i="1" smtClean="0"/>
              <a:t>monolingual </a:t>
            </a:r>
            <a:r>
              <a:rPr lang="en-GB" sz="2400" smtClean="0"/>
              <a:t>corpora</a:t>
            </a:r>
            <a:endParaRPr lang="en-GB" sz="2400" i="1" smtClean="0"/>
          </a:p>
          <a:p>
            <a:pPr lvl="1">
              <a:buClr>
                <a:srgbClr val="C00000"/>
              </a:buClr>
            </a:pPr>
            <a:r>
              <a:rPr lang="en-GB" sz="2400" smtClean="0"/>
              <a:t>multilingual </a:t>
            </a:r>
            <a:r>
              <a:rPr lang="en-GB" sz="2400" i="1" smtClean="0"/>
              <a:t>parallel</a:t>
            </a:r>
            <a:r>
              <a:rPr lang="en-GB" sz="2400" smtClean="0"/>
              <a:t> corpora (e.g. </a:t>
            </a:r>
            <a:r>
              <a:rPr lang="en-GB" sz="2400" smtClean="0">
                <a:hlinkClick r:id="rId2"/>
              </a:rPr>
              <a:t>Hansard</a:t>
            </a:r>
            <a:r>
              <a:rPr lang="en-GB" sz="2400" smtClean="0"/>
              <a:t>, </a:t>
            </a:r>
            <a:r>
              <a:rPr lang="en-GB" sz="2400" smtClean="0">
                <a:hlinkClick r:id="rId3"/>
              </a:rPr>
              <a:t>Europarl</a:t>
            </a:r>
            <a:r>
              <a:rPr lang="sl-SI" sz="2400" smtClean="0"/>
              <a:t>, </a:t>
            </a:r>
            <a:r>
              <a:rPr lang="sl-SI" sz="2400" smtClean="0">
                <a:hlinkClick r:id="rId4"/>
              </a:rPr>
              <a:t>JRC Acquis</a:t>
            </a:r>
            <a:r>
              <a:rPr lang="en-GB" sz="2400" smtClean="0"/>
              <a:t>)</a:t>
            </a:r>
          </a:p>
          <a:p>
            <a:pPr lvl="1">
              <a:buClr>
                <a:srgbClr val="C00000"/>
              </a:buClr>
            </a:pPr>
            <a:r>
              <a:rPr lang="en-GB" sz="2400" smtClean="0"/>
              <a:t>multilingual </a:t>
            </a:r>
            <a:r>
              <a:rPr lang="en-GB" sz="2400" i="1" smtClean="0"/>
              <a:t>comparable</a:t>
            </a:r>
            <a:r>
              <a:rPr lang="en-GB" sz="2400" smtClean="0"/>
              <a:t> corpora</a:t>
            </a:r>
          </a:p>
          <a:p>
            <a:pPr>
              <a:buClr>
                <a:srgbClr val="C00000"/>
              </a:buClr>
            </a:pPr>
            <a:r>
              <a:rPr lang="en-GB" sz="2800" smtClean="0"/>
              <a:t>Annotation:</a:t>
            </a:r>
          </a:p>
          <a:p>
            <a:pPr lvl="1">
              <a:buClr>
                <a:srgbClr val="C00000"/>
              </a:buClr>
            </a:pPr>
            <a:r>
              <a:rPr lang="en-GB" sz="2400" i="1" smtClean="0"/>
              <a:t>plain text</a:t>
            </a:r>
            <a:r>
              <a:rPr lang="en-GB" sz="2400" smtClean="0"/>
              <a:t> corpora</a:t>
            </a:r>
          </a:p>
          <a:p>
            <a:pPr lvl="1">
              <a:buClr>
                <a:srgbClr val="C00000"/>
              </a:buClr>
            </a:pPr>
            <a:r>
              <a:rPr lang="en-GB" sz="2400" i="1" smtClean="0"/>
              <a:t>annotated</a:t>
            </a:r>
            <a:r>
              <a:rPr lang="en-GB" sz="2400" smtClean="0"/>
              <a:t> corpora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7862</TotalTime>
  <Words>2319</Words>
  <Application>Microsoft Office PowerPoint</Application>
  <PresentationFormat>On-screen Show (4:3)</PresentationFormat>
  <Paragraphs>394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Tahoma</vt:lpstr>
      <vt:lpstr>Arial</vt:lpstr>
      <vt:lpstr>Calibri Light</vt:lpstr>
      <vt:lpstr>Calibri</vt:lpstr>
      <vt:lpstr>Times New Roman</vt:lpstr>
      <vt:lpstr>Arial Unicode MS</vt:lpstr>
      <vt:lpstr>Wingdings</vt:lpstr>
      <vt:lpstr>Office Theme</vt:lpstr>
      <vt:lpstr>Advanced Language Technologies  Information and Communication Technologies Module "Knowledge Technologies" Jožef Stefan International Postgraduate School Winter 2011 / Spring 2012 </vt:lpstr>
      <vt:lpstr>Overview of the lecture</vt:lpstr>
      <vt:lpstr>Background</vt:lpstr>
      <vt:lpstr>A corpus is:</vt:lpstr>
      <vt:lpstr>A more precise definition</vt:lpstr>
      <vt:lpstr>Using corpora</vt:lpstr>
      <vt:lpstr>Characteristics of a (good) corpus</vt:lpstr>
      <vt:lpstr>Typology of corpora I.</vt:lpstr>
      <vt:lpstr>Typology of corpora II</vt:lpstr>
      <vt:lpstr>Reference corpora</vt:lpstr>
      <vt:lpstr>History of corpora</vt:lpstr>
      <vt:lpstr>Slovene language corpora</vt:lpstr>
      <vt:lpstr>II. Compilation and markup of corpora</vt:lpstr>
      <vt:lpstr>Before making your own corpus</vt:lpstr>
      <vt:lpstr>Steps in the preparation of a corpus</vt:lpstr>
      <vt:lpstr>Getting the text</vt:lpstr>
      <vt:lpstr>Processing</vt:lpstr>
      <vt:lpstr>Use and dissemination</vt:lpstr>
      <vt:lpstr>Computer coding of corpora</vt:lpstr>
      <vt:lpstr>Corpus annotation</vt:lpstr>
      <vt:lpstr>Example: TEI header</vt:lpstr>
      <vt:lpstr>Example: text structure</vt:lpstr>
      <vt:lpstr>Example: morphosyntactic tagging</vt:lpstr>
      <vt:lpstr>Example: alignment</vt:lpstr>
      <vt:lpstr>Methods for linguistic markup</vt:lpstr>
      <vt:lpstr>III. Morphosyntactic tagging</vt:lpstr>
      <vt:lpstr>Steps in tagging</vt:lpstr>
      <vt:lpstr>Example: Penn Treebank</vt:lpstr>
      <vt:lpstr>PoS taggers</vt:lpstr>
      <vt:lpstr>Tagging with Markov Models</vt:lpstr>
      <vt:lpstr>Most popular Markov model tagger</vt:lpstr>
      <vt:lpstr>Yet another Tagger</vt:lpstr>
      <vt:lpstr>Tagsets</vt:lpstr>
      <vt:lpstr>Tagsets for English</vt:lpstr>
      <vt:lpstr>Morphosyntactic tagsets</vt:lpstr>
      <vt:lpstr>MULTEXT-East</vt:lpstr>
      <vt:lpstr>MULTEXT-East morphosyntactic specifications</vt:lpstr>
      <vt:lpstr>JOS project</vt:lpstr>
      <vt:lpstr>PowerPoint Presentation</vt:lpstr>
      <vt:lpstr>jos100k encoding</vt:lpstr>
      <vt:lpstr>Processing Historical Language</vt:lpstr>
      <vt:lpstr>Background</vt:lpstr>
      <vt:lpstr>Producing the goo300k corpus</vt:lpstr>
      <vt:lpstr>Annotation tool</vt:lpstr>
      <vt:lpstr>Extracted lexicon</vt:lpstr>
      <vt:lpstr>Conclusions</vt:lpstr>
    </vt:vector>
  </TitlesOfParts>
  <Company>Jozef Stefan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Elektronske znanstvenokritične izdaje slovenskega slovstva: standardi in izzivi</dc:title>
  <dc:creator>Tomaz Erjavec</dc:creator>
  <cp:lastModifiedBy>Tomaž Erjavec</cp:lastModifiedBy>
  <cp:revision>382</cp:revision>
  <cp:lastPrinted>1601-01-01T00:00:00Z</cp:lastPrinted>
  <dcterms:created xsi:type="dcterms:W3CDTF">2004-05-31T16:41:25Z</dcterms:created>
  <dcterms:modified xsi:type="dcterms:W3CDTF">2014-02-18T13:45:15Z</dcterms:modified>
</cp:coreProperties>
</file>