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316" r:id="rId3"/>
    <p:sldId id="313" r:id="rId4"/>
    <p:sldId id="314" r:id="rId5"/>
    <p:sldId id="295" r:id="rId6"/>
    <p:sldId id="329" r:id="rId7"/>
    <p:sldId id="328" r:id="rId8"/>
    <p:sldId id="324" r:id="rId9"/>
    <p:sldId id="302" r:id="rId10"/>
    <p:sldId id="330" r:id="rId11"/>
    <p:sldId id="326" r:id="rId12"/>
    <p:sldId id="343" r:id="rId13"/>
    <p:sldId id="331" r:id="rId14"/>
    <p:sldId id="301" r:id="rId15"/>
    <p:sldId id="350" r:id="rId16"/>
    <p:sldId id="332" r:id="rId17"/>
    <p:sldId id="334" r:id="rId18"/>
    <p:sldId id="344" r:id="rId19"/>
    <p:sldId id="335" r:id="rId20"/>
    <p:sldId id="336" r:id="rId21"/>
    <p:sldId id="345" r:id="rId22"/>
    <p:sldId id="337" r:id="rId23"/>
    <p:sldId id="338" r:id="rId24"/>
    <p:sldId id="348" r:id="rId25"/>
    <p:sldId id="298" r:id="rId26"/>
    <p:sldId id="339" r:id="rId27"/>
    <p:sldId id="349" r:id="rId28"/>
    <p:sldId id="299" r:id="rId29"/>
    <p:sldId id="341" r:id="rId30"/>
    <p:sldId id="34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18A41D-F809-4F9C-9CB6-FA8591BD6461}">
          <p14:sldIdLst>
            <p14:sldId id="256"/>
            <p14:sldId id="316"/>
            <p14:sldId id="313"/>
            <p14:sldId id="314"/>
            <p14:sldId id="295"/>
            <p14:sldId id="329"/>
            <p14:sldId id="328"/>
            <p14:sldId id="324"/>
            <p14:sldId id="302"/>
            <p14:sldId id="330"/>
            <p14:sldId id="326"/>
            <p14:sldId id="343"/>
            <p14:sldId id="331"/>
            <p14:sldId id="301"/>
            <p14:sldId id="350"/>
            <p14:sldId id="332"/>
            <p14:sldId id="334"/>
            <p14:sldId id="344"/>
            <p14:sldId id="335"/>
            <p14:sldId id="336"/>
            <p14:sldId id="345"/>
            <p14:sldId id="337"/>
            <p14:sldId id="338"/>
            <p14:sldId id="348"/>
            <p14:sldId id="298"/>
            <p14:sldId id="339"/>
            <p14:sldId id="349"/>
            <p14:sldId id="299"/>
            <p14:sldId id="341"/>
            <p14:sldId id="340"/>
          </p14:sldIdLst>
        </p14:section>
        <p14:section name="Untitled Section" id="{B785EE10-0CDB-4098-9F3D-FCE9DF0F583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7" autoAdjust="0"/>
    <p:restoredTop sz="86387" autoAdjust="0"/>
  </p:normalViewPr>
  <p:slideViewPr>
    <p:cSldViewPr>
      <p:cViewPr>
        <p:scale>
          <a:sx n="90" d="100"/>
          <a:sy n="90" d="100"/>
        </p:scale>
        <p:origin x="-7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z\Desktop\Subs\13.LK\imp-me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z\Desktop\Subs\13.LK\goo300k-me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[imp-meta.xlsx]Sheet4!PivotTable4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sl-SI"/>
              <a:t>Besed / leto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Sheet4!$A$2:$A$100</c:f>
              <c:strCache>
                <c:ptCount val="98"/>
                <c:pt idx="0">
                  <c:v>1584</c:v>
                </c:pt>
                <c:pt idx="1">
                  <c:v>1695</c:v>
                </c:pt>
                <c:pt idx="2">
                  <c:v>1768</c:v>
                </c:pt>
                <c:pt idx="3">
                  <c:v>1769</c:v>
                </c:pt>
                <c:pt idx="4">
                  <c:v>1773</c:v>
                </c:pt>
                <c:pt idx="5">
                  <c:v>1777</c:v>
                </c:pt>
                <c:pt idx="6">
                  <c:v>1784</c:v>
                </c:pt>
                <c:pt idx="7">
                  <c:v>1788</c:v>
                </c:pt>
                <c:pt idx="8">
                  <c:v>1789</c:v>
                </c:pt>
                <c:pt idx="9">
                  <c:v>1790</c:v>
                </c:pt>
                <c:pt idx="10">
                  <c:v>1792</c:v>
                </c:pt>
                <c:pt idx="11">
                  <c:v>1794</c:v>
                </c:pt>
                <c:pt idx="12">
                  <c:v>1799</c:v>
                </c:pt>
                <c:pt idx="13">
                  <c:v>1800</c:v>
                </c:pt>
                <c:pt idx="14">
                  <c:v>1810</c:v>
                </c:pt>
                <c:pt idx="15">
                  <c:v>1811</c:v>
                </c:pt>
                <c:pt idx="16">
                  <c:v>1830</c:v>
                </c:pt>
                <c:pt idx="17">
                  <c:v>1831</c:v>
                </c:pt>
                <c:pt idx="18">
                  <c:v>1835</c:v>
                </c:pt>
                <c:pt idx="19">
                  <c:v>1836</c:v>
                </c:pt>
                <c:pt idx="20">
                  <c:v>1837</c:v>
                </c:pt>
                <c:pt idx="21">
                  <c:v>1841</c:v>
                </c:pt>
                <c:pt idx="22">
                  <c:v>1843</c:v>
                </c:pt>
                <c:pt idx="23">
                  <c:v>1844</c:v>
                </c:pt>
                <c:pt idx="24">
                  <c:v>1845</c:v>
                </c:pt>
                <c:pt idx="25">
                  <c:v>1846</c:v>
                </c:pt>
                <c:pt idx="26">
                  <c:v>1847</c:v>
                </c:pt>
                <c:pt idx="27">
                  <c:v>1848</c:v>
                </c:pt>
                <c:pt idx="28">
                  <c:v>1849</c:v>
                </c:pt>
                <c:pt idx="29">
                  <c:v>1850</c:v>
                </c:pt>
                <c:pt idx="30">
                  <c:v>1851</c:v>
                </c:pt>
                <c:pt idx="31">
                  <c:v>1852</c:v>
                </c:pt>
                <c:pt idx="32">
                  <c:v>1853</c:v>
                </c:pt>
                <c:pt idx="33">
                  <c:v>1854</c:v>
                </c:pt>
                <c:pt idx="34">
                  <c:v>1855</c:v>
                </c:pt>
                <c:pt idx="35">
                  <c:v>1856</c:v>
                </c:pt>
                <c:pt idx="36">
                  <c:v>1857</c:v>
                </c:pt>
                <c:pt idx="37">
                  <c:v>1858</c:v>
                </c:pt>
                <c:pt idx="38">
                  <c:v>1859</c:v>
                </c:pt>
                <c:pt idx="39">
                  <c:v>1860</c:v>
                </c:pt>
                <c:pt idx="40">
                  <c:v>1861</c:v>
                </c:pt>
                <c:pt idx="41">
                  <c:v>1862</c:v>
                </c:pt>
                <c:pt idx="42">
                  <c:v>1863</c:v>
                </c:pt>
                <c:pt idx="43">
                  <c:v>1864</c:v>
                </c:pt>
                <c:pt idx="44">
                  <c:v>1865</c:v>
                </c:pt>
                <c:pt idx="45">
                  <c:v>1866</c:v>
                </c:pt>
                <c:pt idx="46">
                  <c:v>1867</c:v>
                </c:pt>
                <c:pt idx="47">
                  <c:v>1868</c:v>
                </c:pt>
                <c:pt idx="48">
                  <c:v>1869</c:v>
                </c:pt>
                <c:pt idx="49">
                  <c:v>1870</c:v>
                </c:pt>
                <c:pt idx="50">
                  <c:v>1871</c:v>
                </c:pt>
                <c:pt idx="51">
                  <c:v>1872</c:v>
                </c:pt>
                <c:pt idx="52">
                  <c:v>1873</c:v>
                </c:pt>
                <c:pt idx="53">
                  <c:v>1874</c:v>
                </c:pt>
                <c:pt idx="54">
                  <c:v>1875</c:v>
                </c:pt>
                <c:pt idx="55">
                  <c:v>1876</c:v>
                </c:pt>
                <c:pt idx="56">
                  <c:v>1877</c:v>
                </c:pt>
                <c:pt idx="57">
                  <c:v>1878</c:v>
                </c:pt>
                <c:pt idx="58">
                  <c:v>1879</c:v>
                </c:pt>
                <c:pt idx="59">
                  <c:v>1880</c:v>
                </c:pt>
                <c:pt idx="60">
                  <c:v>1881</c:v>
                </c:pt>
                <c:pt idx="61">
                  <c:v>1882</c:v>
                </c:pt>
                <c:pt idx="62">
                  <c:v>1883</c:v>
                </c:pt>
                <c:pt idx="63">
                  <c:v>1884</c:v>
                </c:pt>
                <c:pt idx="64">
                  <c:v>1885</c:v>
                </c:pt>
                <c:pt idx="65">
                  <c:v>1886</c:v>
                </c:pt>
                <c:pt idx="66">
                  <c:v>1887</c:v>
                </c:pt>
                <c:pt idx="67">
                  <c:v>1888</c:v>
                </c:pt>
                <c:pt idx="68">
                  <c:v>1889</c:v>
                </c:pt>
                <c:pt idx="69">
                  <c:v>1890</c:v>
                </c:pt>
                <c:pt idx="70">
                  <c:v>1891</c:v>
                </c:pt>
                <c:pt idx="71">
                  <c:v>1892</c:v>
                </c:pt>
                <c:pt idx="72">
                  <c:v>1893</c:v>
                </c:pt>
                <c:pt idx="73">
                  <c:v>1894</c:v>
                </c:pt>
                <c:pt idx="74">
                  <c:v>1895</c:v>
                </c:pt>
                <c:pt idx="75">
                  <c:v>1896</c:v>
                </c:pt>
                <c:pt idx="76">
                  <c:v>1897</c:v>
                </c:pt>
                <c:pt idx="77">
                  <c:v>1898</c:v>
                </c:pt>
                <c:pt idx="78">
                  <c:v>1899</c:v>
                </c:pt>
                <c:pt idx="79">
                  <c:v>1900</c:v>
                </c:pt>
                <c:pt idx="80">
                  <c:v>1901</c:v>
                </c:pt>
                <c:pt idx="81">
                  <c:v>1902</c:v>
                </c:pt>
                <c:pt idx="82">
                  <c:v>1903</c:v>
                </c:pt>
                <c:pt idx="83">
                  <c:v>1904</c:v>
                </c:pt>
                <c:pt idx="84">
                  <c:v>1905</c:v>
                </c:pt>
                <c:pt idx="85">
                  <c:v>1906</c:v>
                </c:pt>
                <c:pt idx="86">
                  <c:v>1907</c:v>
                </c:pt>
                <c:pt idx="87">
                  <c:v>1908</c:v>
                </c:pt>
                <c:pt idx="88">
                  <c:v>1909</c:v>
                </c:pt>
                <c:pt idx="89">
                  <c:v>1910</c:v>
                </c:pt>
                <c:pt idx="90">
                  <c:v>1911</c:v>
                </c:pt>
                <c:pt idx="91">
                  <c:v>1912</c:v>
                </c:pt>
                <c:pt idx="92">
                  <c:v>1913</c:v>
                </c:pt>
                <c:pt idx="93">
                  <c:v>1914</c:v>
                </c:pt>
                <c:pt idx="94">
                  <c:v>1915</c:v>
                </c:pt>
                <c:pt idx="95">
                  <c:v>1916</c:v>
                </c:pt>
                <c:pt idx="96">
                  <c:v>1917</c:v>
                </c:pt>
                <c:pt idx="97">
                  <c:v>1918</c:v>
                </c:pt>
              </c:strCache>
            </c:strRef>
          </c:cat>
          <c:val>
            <c:numRef>
              <c:f>Sheet4!$B$2:$B$100</c:f>
              <c:numCache>
                <c:formatCode>General</c:formatCode>
                <c:ptCount val="98"/>
                <c:pt idx="0">
                  <c:v>5727</c:v>
                </c:pt>
                <c:pt idx="1">
                  <c:v>8768</c:v>
                </c:pt>
                <c:pt idx="2">
                  <c:v>14412</c:v>
                </c:pt>
                <c:pt idx="3">
                  <c:v>28099</c:v>
                </c:pt>
                <c:pt idx="4">
                  <c:v>36780</c:v>
                </c:pt>
                <c:pt idx="5">
                  <c:v>60326</c:v>
                </c:pt>
                <c:pt idx="6">
                  <c:v>11491</c:v>
                </c:pt>
                <c:pt idx="7">
                  <c:v>8717</c:v>
                </c:pt>
                <c:pt idx="8">
                  <c:v>23192</c:v>
                </c:pt>
                <c:pt idx="9">
                  <c:v>28895</c:v>
                </c:pt>
                <c:pt idx="10">
                  <c:v>29469</c:v>
                </c:pt>
                <c:pt idx="11">
                  <c:v>64334</c:v>
                </c:pt>
                <c:pt idx="12">
                  <c:v>28885</c:v>
                </c:pt>
                <c:pt idx="13">
                  <c:v>47184</c:v>
                </c:pt>
                <c:pt idx="14">
                  <c:v>1036</c:v>
                </c:pt>
                <c:pt idx="15">
                  <c:v>19794</c:v>
                </c:pt>
                <c:pt idx="16">
                  <c:v>45802</c:v>
                </c:pt>
                <c:pt idx="17">
                  <c:v>65654</c:v>
                </c:pt>
                <c:pt idx="18">
                  <c:v>67599</c:v>
                </c:pt>
                <c:pt idx="19">
                  <c:v>54057</c:v>
                </c:pt>
                <c:pt idx="20">
                  <c:v>70148</c:v>
                </c:pt>
                <c:pt idx="21">
                  <c:v>28829</c:v>
                </c:pt>
                <c:pt idx="22">
                  <c:v>42353</c:v>
                </c:pt>
                <c:pt idx="23">
                  <c:v>159701</c:v>
                </c:pt>
                <c:pt idx="24">
                  <c:v>21496</c:v>
                </c:pt>
                <c:pt idx="25">
                  <c:v>22488</c:v>
                </c:pt>
                <c:pt idx="26">
                  <c:v>45992</c:v>
                </c:pt>
                <c:pt idx="27">
                  <c:v>72183</c:v>
                </c:pt>
                <c:pt idx="28">
                  <c:v>145331</c:v>
                </c:pt>
                <c:pt idx="29">
                  <c:v>179517</c:v>
                </c:pt>
                <c:pt idx="30">
                  <c:v>45941</c:v>
                </c:pt>
                <c:pt idx="31">
                  <c:v>73032</c:v>
                </c:pt>
                <c:pt idx="32">
                  <c:v>136546</c:v>
                </c:pt>
                <c:pt idx="33">
                  <c:v>332597</c:v>
                </c:pt>
                <c:pt idx="34">
                  <c:v>73201</c:v>
                </c:pt>
                <c:pt idx="35">
                  <c:v>85878</c:v>
                </c:pt>
                <c:pt idx="36">
                  <c:v>43446</c:v>
                </c:pt>
                <c:pt idx="37">
                  <c:v>33888</c:v>
                </c:pt>
                <c:pt idx="38">
                  <c:v>58371</c:v>
                </c:pt>
                <c:pt idx="39">
                  <c:v>92943</c:v>
                </c:pt>
                <c:pt idx="40">
                  <c:v>51576</c:v>
                </c:pt>
                <c:pt idx="41">
                  <c:v>45495</c:v>
                </c:pt>
                <c:pt idx="42">
                  <c:v>32554</c:v>
                </c:pt>
                <c:pt idx="43">
                  <c:v>95297</c:v>
                </c:pt>
                <c:pt idx="44">
                  <c:v>45018</c:v>
                </c:pt>
                <c:pt idx="45">
                  <c:v>99746</c:v>
                </c:pt>
                <c:pt idx="46">
                  <c:v>137686</c:v>
                </c:pt>
                <c:pt idx="47">
                  <c:v>33003</c:v>
                </c:pt>
                <c:pt idx="48">
                  <c:v>174349</c:v>
                </c:pt>
                <c:pt idx="49">
                  <c:v>256275</c:v>
                </c:pt>
                <c:pt idx="50">
                  <c:v>58639</c:v>
                </c:pt>
                <c:pt idx="51">
                  <c:v>103929</c:v>
                </c:pt>
                <c:pt idx="52">
                  <c:v>39222</c:v>
                </c:pt>
                <c:pt idx="53">
                  <c:v>85383</c:v>
                </c:pt>
                <c:pt idx="54">
                  <c:v>188132</c:v>
                </c:pt>
                <c:pt idx="55">
                  <c:v>122700</c:v>
                </c:pt>
                <c:pt idx="56">
                  <c:v>134365</c:v>
                </c:pt>
                <c:pt idx="57">
                  <c:v>64756</c:v>
                </c:pt>
                <c:pt idx="58">
                  <c:v>85426</c:v>
                </c:pt>
                <c:pt idx="59">
                  <c:v>39544</c:v>
                </c:pt>
                <c:pt idx="60">
                  <c:v>238938</c:v>
                </c:pt>
                <c:pt idx="61">
                  <c:v>171904</c:v>
                </c:pt>
                <c:pt idx="62">
                  <c:v>305694</c:v>
                </c:pt>
                <c:pt idx="63">
                  <c:v>169009</c:v>
                </c:pt>
                <c:pt idx="64">
                  <c:v>289193</c:v>
                </c:pt>
                <c:pt idx="65">
                  <c:v>218567</c:v>
                </c:pt>
                <c:pt idx="66">
                  <c:v>155522</c:v>
                </c:pt>
                <c:pt idx="67">
                  <c:v>116217</c:v>
                </c:pt>
                <c:pt idx="68">
                  <c:v>135013</c:v>
                </c:pt>
                <c:pt idx="69">
                  <c:v>105887</c:v>
                </c:pt>
                <c:pt idx="70">
                  <c:v>315922</c:v>
                </c:pt>
                <c:pt idx="71">
                  <c:v>234125</c:v>
                </c:pt>
                <c:pt idx="72">
                  <c:v>226927</c:v>
                </c:pt>
                <c:pt idx="73">
                  <c:v>310978</c:v>
                </c:pt>
                <c:pt idx="74">
                  <c:v>287658</c:v>
                </c:pt>
                <c:pt idx="75">
                  <c:v>218468</c:v>
                </c:pt>
                <c:pt idx="76">
                  <c:v>372257</c:v>
                </c:pt>
                <c:pt idx="77">
                  <c:v>199151</c:v>
                </c:pt>
                <c:pt idx="78">
                  <c:v>234822</c:v>
                </c:pt>
                <c:pt idx="79">
                  <c:v>193416</c:v>
                </c:pt>
                <c:pt idx="80">
                  <c:v>270085</c:v>
                </c:pt>
                <c:pt idx="81">
                  <c:v>244267</c:v>
                </c:pt>
                <c:pt idx="82">
                  <c:v>452694</c:v>
                </c:pt>
                <c:pt idx="83">
                  <c:v>564232</c:v>
                </c:pt>
                <c:pt idx="84">
                  <c:v>260721</c:v>
                </c:pt>
                <c:pt idx="85">
                  <c:v>357045</c:v>
                </c:pt>
                <c:pt idx="86">
                  <c:v>332030</c:v>
                </c:pt>
                <c:pt idx="87">
                  <c:v>476826</c:v>
                </c:pt>
                <c:pt idx="88">
                  <c:v>678264</c:v>
                </c:pt>
                <c:pt idx="89">
                  <c:v>338584</c:v>
                </c:pt>
                <c:pt idx="90">
                  <c:v>326335</c:v>
                </c:pt>
                <c:pt idx="91">
                  <c:v>328002</c:v>
                </c:pt>
                <c:pt idx="92">
                  <c:v>252615</c:v>
                </c:pt>
                <c:pt idx="93">
                  <c:v>108992</c:v>
                </c:pt>
                <c:pt idx="94">
                  <c:v>156724</c:v>
                </c:pt>
                <c:pt idx="95">
                  <c:v>159268</c:v>
                </c:pt>
                <c:pt idx="96">
                  <c:v>193877</c:v>
                </c:pt>
                <c:pt idx="97">
                  <c:v>149160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78208"/>
        <c:axId val="105599744"/>
      </c:barChart>
      <c:catAx>
        <c:axId val="102878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599744"/>
        <c:crosses val="autoZero"/>
        <c:auto val="1"/>
        <c:lblAlgn val="ctr"/>
        <c:lblOffset val="100"/>
        <c:noMultiLvlLbl val="0"/>
      </c:catAx>
      <c:valAx>
        <c:axId val="10559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87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[imp-meta.xlsx]Sheet2!PivotTable2</c:name>
    <c:fmtId val="14"/>
  </c:pivotSource>
  <c:chart>
    <c:title>
      <c:tx>
        <c:rich>
          <a:bodyPr/>
          <a:lstStyle/>
          <a:p>
            <a:pPr>
              <a:defRPr/>
            </a:pPr>
            <a:r>
              <a:rPr lang="sl-SI"/>
              <a:t>Število del / vir</a:t>
            </a:r>
          </a:p>
        </c:rich>
      </c:tx>
      <c:layout/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</c:pivotFmts>
    <c:plotArea>
      <c:layout/>
      <c:pie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Count of id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Sheet2!$A$4:$A$9</c:f>
              <c:strCache>
                <c:ptCount val="5"/>
                <c:pt idx="0">
                  <c:v>AHLib</c:v>
                </c:pt>
                <c:pt idx="1">
                  <c:v>KRN</c:v>
                </c:pt>
                <c:pt idx="2">
                  <c:v>NUK</c:v>
                </c:pt>
                <c:pt idx="3">
                  <c:v>WIKI</c:v>
                </c:pt>
                <c:pt idx="4">
                  <c:v>ZRC</c:v>
                </c:pt>
              </c:strCache>
            </c:strRef>
          </c:cat>
          <c:val>
            <c:numRef>
              <c:f>Sheet2!$B$4:$B$9</c:f>
              <c:numCache>
                <c:formatCode>General</c:formatCode>
                <c:ptCount val="5"/>
                <c:pt idx="0">
                  <c:v>105</c:v>
                </c:pt>
                <c:pt idx="1">
                  <c:v>36</c:v>
                </c:pt>
                <c:pt idx="2">
                  <c:v>14</c:v>
                </c:pt>
                <c:pt idx="3">
                  <c:v>500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Sum of strani</c:v>
                </c:pt>
              </c:strCache>
            </c:strRef>
          </c:tx>
          <c:cat>
            <c:strRef>
              <c:f>Sheet2!$A$4:$A$9</c:f>
              <c:strCache>
                <c:ptCount val="5"/>
                <c:pt idx="0">
                  <c:v>AHLib</c:v>
                </c:pt>
                <c:pt idx="1">
                  <c:v>KRN</c:v>
                </c:pt>
                <c:pt idx="2">
                  <c:v>NUK</c:v>
                </c:pt>
                <c:pt idx="3">
                  <c:v>WIKI</c:v>
                </c:pt>
                <c:pt idx="4">
                  <c:v>ZRC</c:v>
                </c:pt>
              </c:strCache>
            </c:strRef>
          </c:cat>
          <c:val>
            <c:numRef>
              <c:f>Sheet2!$C$4:$C$9</c:f>
              <c:numCache>
                <c:formatCode>#,##0</c:formatCode>
                <c:ptCount val="5"/>
                <c:pt idx="0">
                  <c:v>12854</c:v>
                </c:pt>
                <c:pt idx="1">
                  <c:v>555</c:v>
                </c:pt>
                <c:pt idx="2">
                  <c:v>2428</c:v>
                </c:pt>
                <c:pt idx="3">
                  <c:v>30296</c:v>
                </c:pt>
                <c:pt idx="4">
                  <c:v>75</c:v>
                </c:pt>
              </c:numCache>
            </c:numRef>
          </c:val>
        </c:ser>
        <c:ser>
          <c:idx val="2"/>
          <c:order val="2"/>
          <c:tx>
            <c:strRef>
              <c:f>Sheet2!$D$3</c:f>
              <c:strCache>
                <c:ptCount val="1"/>
                <c:pt idx="0">
                  <c:v>Sum of besed</c:v>
                </c:pt>
              </c:strCache>
            </c:strRef>
          </c:tx>
          <c:cat>
            <c:strRef>
              <c:f>Sheet2!$A$4:$A$9</c:f>
              <c:strCache>
                <c:ptCount val="5"/>
                <c:pt idx="0">
                  <c:v>AHLib</c:v>
                </c:pt>
                <c:pt idx="1">
                  <c:v>KRN</c:v>
                </c:pt>
                <c:pt idx="2">
                  <c:v>NUK</c:v>
                </c:pt>
                <c:pt idx="3">
                  <c:v>WIKI</c:v>
                </c:pt>
                <c:pt idx="4">
                  <c:v>ZRC</c:v>
                </c:pt>
              </c:strCache>
            </c:strRef>
          </c:cat>
          <c:val>
            <c:numRef>
              <c:f>Sheet2!$D$4:$D$9</c:f>
              <c:numCache>
                <c:formatCode>#,##0</c:formatCode>
                <c:ptCount val="5"/>
                <c:pt idx="0">
                  <c:v>2783569</c:v>
                </c:pt>
                <c:pt idx="1">
                  <c:v>551599</c:v>
                </c:pt>
                <c:pt idx="2">
                  <c:v>338874</c:v>
                </c:pt>
                <c:pt idx="3">
                  <c:v>10761913</c:v>
                </c:pt>
                <c:pt idx="4">
                  <c:v>20631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235315413159575"/>
          <c:y val="0.26399157342174329"/>
          <c:w val="0.15707213322472621"/>
          <c:h val="0.50260913109545513"/>
        </c:manualLayout>
      </c:layout>
      <c:overlay val="0"/>
      <c:txPr>
        <a:bodyPr/>
        <a:lstStyle/>
        <a:p>
          <a:pPr>
            <a:defRPr sz="1400"/>
          </a:pPr>
          <a:endParaRPr lang="sl-SI"/>
        </a:p>
      </c:txPr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[goo300k-meta.xlsx]Sheet4!PivotTable4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sl-SI" dirty="0" smtClean="0"/>
              <a:t>Število besed / vir</a:t>
            </a:r>
            <a:endParaRPr lang="en-US" dirty="0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pieChart>
        <c:varyColors val="1"/>
        <c:ser>
          <c:idx val="0"/>
          <c:order val="0"/>
          <c:tx>
            <c:strRef>
              <c:f>Sheet4!$B$3</c:f>
              <c:strCache>
                <c:ptCount val="1"/>
                <c:pt idx="0">
                  <c:v>Sum of besed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Sheet4!$A$4:$A$8</c:f>
              <c:strCache>
                <c:ptCount val="4"/>
                <c:pt idx="0">
                  <c:v>AHLib</c:v>
                </c:pt>
                <c:pt idx="1">
                  <c:v>KRN</c:v>
                </c:pt>
                <c:pt idx="2">
                  <c:v>NUK</c:v>
                </c:pt>
                <c:pt idx="3">
                  <c:v>ZRC</c:v>
                </c:pt>
              </c:strCache>
            </c:strRef>
          </c:cat>
          <c:val>
            <c:numRef>
              <c:f>Sheet4!$B$4:$B$8</c:f>
              <c:numCache>
                <c:formatCode>#,##0</c:formatCode>
                <c:ptCount val="4"/>
                <c:pt idx="0">
                  <c:v>153621</c:v>
                </c:pt>
                <c:pt idx="1">
                  <c:v>99565</c:v>
                </c:pt>
                <c:pt idx="2">
                  <c:v>20118</c:v>
                </c:pt>
                <c:pt idx="3">
                  <c:v>20614</c:v>
                </c:pt>
              </c:numCache>
            </c:numRef>
          </c:val>
        </c:ser>
        <c:ser>
          <c:idx val="1"/>
          <c:order val="1"/>
          <c:tx>
            <c:strRef>
              <c:f>Sheet4!$C$3</c:f>
              <c:strCache>
                <c:ptCount val="1"/>
                <c:pt idx="0">
                  <c:v>Count of id</c:v>
                </c:pt>
              </c:strCache>
            </c:strRef>
          </c:tx>
          <c:cat>
            <c:strRef>
              <c:f>Sheet4!$A$4:$A$8</c:f>
              <c:strCache>
                <c:ptCount val="4"/>
                <c:pt idx="0">
                  <c:v>AHLib</c:v>
                </c:pt>
                <c:pt idx="1">
                  <c:v>KRN</c:v>
                </c:pt>
                <c:pt idx="2">
                  <c:v>NUK</c:v>
                </c:pt>
                <c:pt idx="3">
                  <c:v>ZRC</c:v>
                </c:pt>
              </c:strCache>
            </c:strRef>
          </c:cat>
          <c:val>
            <c:numRef>
              <c:f>Sheet4!$C$4:$C$8</c:f>
              <c:numCache>
                <c:formatCode>General</c:formatCode>
                <c:ptCount val="4"/>
                <c:pt idx="0">
                  <c:v>65</c:v>
                </c:pt>
                <c:pt idx="1">
                  <c:v>11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Sheet4!$D$3</c:f>
              <c:strCache>
                <c:ptCount val="1"/>
                <c:pt idx="0">
                  <c:v>Sum of strani</c:v>
                </c:pt>
              </c:strCache>
            </c:strRef>
          </c:tx>
          <c:cat>
            <c:strRef>
              <c:f>Sheet4!$A$4:$A$8</c:f>
              <c:strCache>
                <c:ptCount val="4"/>
                <c:pt idx="0">
                  <c:v>AHLib</c:v>
                </c:pt>
                <c:pt idx="1">
                  <c:v>KRN</c:v>
                </c:pt>
                <c:pt idx="2">
                  <c:v>NUK</c:v>
                </c:pt>
                <c:pt idx="3">
                  <c:v>ZRC</c:v>
                </c:pt>
              </c:strCache>
            </c:strRef>
          </c:cat>
          <c:val>
            <c:numRef>
              <c:f>Sheet4!$D$4:$D$8</c:f>
              <c:numCache>
                <c:formatCode>#,##0</c:formatCode>
                <c:ptCount val="4"/>
                <c:pt idx="0">
                  <c:v>770</c:v>
                </c:pt>
                <c:pt idx="1">
                  <c:v>106</c:v>
                </c:pt>
                <c:pt idx="2">
                  <c:v>150</c:v>
                </c:pt>
                <c:pt idx="3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734820647419073"/>
          <c:y val="0.30704469233012543"/>
          <c:w val="0.19931846019247593"/>
          <c:h val="0.4320909886264217"/>
        </c:manualLayout>
      </c:layout>
      <c:overlay val="0"/>
      <c:txPr>
        <a:bodyPr/>
        <a:lstStyle/>
        <a:p>
          <a:pPr>
            <a:defRPr sz="1400"/>
          </a:pPr>
          <a:endParaRPr lang="sl-SI"/>
        </a:p>
      </c:txPr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[goo300k-meta.xlsx]Sheet2!PivotTable2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sl-SI"/>
              <a:t>Besed / leto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Sheet2!$A$4:$A$57</c:f>
              <c:strCache>
                <c:ptCount val="53"/>
                <c:pt idx="0">
                  <c:v>1584</c:v>
                </c:pt>
                <c:pt idx="1">
                  <c:v>1695</c:v>
                </c:pt>
                <c:pt idx="2">
                  <c:v>1768</c:v>
                </c:pt>
                <c:pt idx="3">
                  <c:v>1769</c:v>
                </c:pt>
                <c:pt idx="4">
                  <c:v>1777</c:v>
                </c:pt>
                <c:pt idx="5">
                  <c:v>1784</c:v>
                </c:pt>
                <c:pt idx="6">
                  <c:v>1789</c:v>
                </c:pt>
                <c:pt idx="7">
                  <c:v>1790</c:v>
                </c:pt>
                <c:pt idx="8">
                  <c:v>1794</c:v>
                </c:pt>
                <c:pt idx="9">
                  <c:v>1799</c:v>
                </c:pt>
                <c:pt idx="10">
                  <c:v>1800</c:v>
                </c:pt>
                <c:pt idx="11">
                  <c:v>1810</c:v>
                </c:pt>
                <c:pt idx="12">
                  <c:v>1811</c:v>
                </c:pt>
                <c:pt idx="13">
                  <c:v>1830</c:v>
                </c:pt>
                <c:pt idx="14">
                  <c:v>1836</c:v>
                </c:pt>
                <c:pt idx="15">
                  <c:v>1841</c:v>
                </c:pt>
                <c:pt idx="16">
                  <c:v>1843</c:v>
                </c:pt>
                <c:pt idx="17">
                  <c:v>1844</c:v>
                </c:pt>
                <c:pt idx="18">
                  <c:v>1845</c:v>
                </c:pt>
                <c:pt idx="19">
                  <c:v>1846</c:v>
                </c:pt>
                <c:pt idx="20">
                  <c:v>1847</c:v>
                </c:pt>
                <c:pt idx="21">
                  <c:v>1848</c:v>
                </c:pt>
                <c:pt idx="22">
                  <c:v>1849</c:v>
                </c:pt>
                <c:pt idx="23">
                  <c:v>1850</c:v>
                </c:pt>
                <c:pt idx="24">
                  <c:v>1851</c:v>
                </c:pt>
                <c:pt idx="25">
                  <c:v>1852</c:v>
                </c:pt>
                <c:pt idx="26">
                  <c:v>1853</c:v>
                </c:pt>
                <c:pt idx="27">
                  <c:v>1854</c:v>
                </c:pt>
                <c:pt idx="28">
                  <c:v>1855</c:v>
                </c:pt>
                <c:pt idx="29">
                  <c:v>1856</c:v>
                </c:pt>
                <c:pt idx="30">
                  <c:v>1857</c:v>
                </c:pt>
                <c:pt idx="31">
                  <c:v>1861</c:v>
                </c:pt>
                <c:pt idx="32">
                  <c:v>1862</c:v>
                </c:pt>
                <c:pt idx="33">
                  <c:v>1863</c:v>
                </c:pt>
                <c:pt idx="34">
                  <c:v>1864</c:v>
                </c:pt>
                <c:pt idx="35">
                  <c:v>1866</c:v>
                </c:pt>
                <c:pt idx="36">
                  <c:v>1867</c:v>
                </c:pt>
                <c:pt idx="37">
                  <c:v>1869</c:v>
                </c:pt>
                <c:pt idx="38">
                  <c:v>1871</c:v>
                </c:pt>
                <c:pt idx="39">
                  <c:v>1872</c:v>
                </c:pt>
                <c:pt idx="40">
                  <c:v>1875</c:v>
                </c:pt>
                <c:pt idx="41">
                  <c:v>1880</c:v>
                </c:pt>
                <c:pt idx="42">
                  <c:v>1881</c:v>
                </c:pt>
                <c:pt idx="43">
                  <c:v>1883</c:v>
                </c:pt>
                <c:pt idx="44">
                  <c:v>1884</c:v>
                </c:pt>
                <c:pt idx="45">
                  <c:v>1885</c:v>
                </c:pt>
                <c:pt idx="46">
                  <c:v>1886</c:v>
                </c:pt>
                <c:pt idx="47">
                  <c:v>1887</c:v>
                </c:pt>
                <c:pt idx="48">
                  <c:v>1891</c:v>
                </c:pt>
                <c:pt idx="49">
                  <c:v>1896</c:v>
                </c:pt>
                <c:pt idx="50">
                  <c:v>1897</c:v>
                </c:pt>
                <c:pt idx="51">
                  <c:v>1898</c:v>
                </c:pt>
                <c:pt idx="52">
                  <c:v>1899</c:v>
                </c:pt>
              </c:strCache>
            </c:strRef>
          </c:cat>
          <c:val>
            <c:numRef>
              <c:f>Sheet2!$B$4:$B$57</c:f>
              <c:numCache>
                <c:formatCode>General</c:formatCode>
                <c:ptCount val="53"/>
                <c:pt idx="0">
                  <c:v>5969</c:v>
                </c:pt>
                <c:pt idx="1">
                  <c:v>8721</c:v>
                </c:pt>
                <c:pt idx="2">
                  <c:v>1987</c:v>
                </c:pt>
                <c:pt idx="3">
                  <c:v>2449</c:v>
                </c:pt>
                <c:pt idx="4">
                  <c:v>3539</c:v>
                </c:pt>
                <c:pt idx="5">
                  <c:v>5924</c:v>
                </c:pt>
                <c:pt idx="6">
                  <c:v>1201</c:v>
                </c:pt>
                <c:pt idx="7">
                  <c:v>2252</c:v>
                </c:pt>
                <c:pt idx="8">
                  <c:v>3439</c:v>
                </c:pt>
                <c:pt idx="9">
                  <c:v>1909</c:v>
                </c:pt>
                <c:pt idx="10">
                  <c:v>1975</c:v>
                </c:pt>
                <c:pt idx="11">
                  <c:v>340</c:v>
                </c:pt>
                <c:pt idx="12">
                  <c:v>1027</c:v>
                </c:pt>
                <c:pt idx="13">
                  <c:v>7010</c:v>
                </c:pt>
                <c:pt idx="14">
                  <c:v>3390</c:v>
                </c:pt>
                <c:pt idx="15">
                  <c:v>7133</c:v>
                </c:pt>
                <c:pt idx="16">
                  <c:v>18210</c:v>
                </c:pt>
                <c:pt idx="17">
                  <c:v>5275</c:v>
                </c:pt>
                <c:pt idx="18">
                  <c:v>12923</c:v>
                </c:pt>
                <c:pt idx="19">
                  <c:v>14422</c:v>
                </c:pt>
                <c:pt idx="20">
                  <c:v>9018</c:v>
                </c:pt>
                <c:pt idx="21">
                  <c:v>13836</c:v>
                </c:pt>
                <c:pt idx="22">
                  <c:v>11554</c:v>
                </c:pt>
                <c:pt idx="23">
                  <c:v>6198</c:v>
                </c:pt>
                <c:pt idx="24">
                  <c:v>6072</c:v>
                </c:pt>
                <c:pt idx="25">
                  <c:v>2589</c:v>
                </c:pt>
                <c:pt idx="26">
                  <c:v>8002</c:v>
                </c:pt>
                <c:pt idx="27">
                  <c:v>2535</c:v>
                </c:pt>
                <c:pt idx="28">
                  <c:v>12902</c:v>
                </c:pt>
                <c:pt idx="29">
                  <c:v>14567</c:v>
                </c:pt>
                <c:pt idx="30">
                  <c:v>8441</c:v>
                </c:pt>
                <c:pt idx="31">
                  <c:v>1056</c:v>
                </c:pt>
                <c:pt idx="32">
                  <c:v>1319</c:v>
                </c:pt>
                <c:pt idx="33">
                  <c:v>1701</c:v>
                </c:pt>
                <c:pt idx="34">
                  <c:v>1169</c:v>
                </c:pt>
                <c:pt idx="35">
                  <c:v>5387</c:v>
                </c:pt>
                <c:pt idx="36">
                  <c:v>9266</c:v>
                </c:pt>
                <c:pt idx="37">
                  <c:v>11230</c:v>
                </c:pt>
                <c:pt idx="38">
                  <c:v>3844</c:v>
                </c:pt>
                <c:pt idx="39">
                  <c:v>2033</c:v>
                </c:pt>
                <c:pt idx="40">
                  <c:v>11015</c:v>
                </c:pt>
                <c:pt idx="41">
                  <c:v>1053</c:v>
                </c:pt>
                <c:pt idx="42">
                  <c:v>613</c:v>
                </c:pt>
                <c:pt idx="43">
                  <c:v>2426</c:v>
                </c:pt>
                <c:pt idx="44">
                  <c:v>3099</c:v>
                </c:pt>
                <c:pt idx="45">
                  <c:v>8929</c:v>
                </c:pt>
                <c:pt idx="46">
                  <c:v>3013</c:v>
                </c:pt>
                <c:pt idx="47">
                  <c:v>4734</c:v>
                </c:pt>
                <c:pt idx="48">
                  <c:v>5581</c:v>
                </c:pt>
                <c:pt idx="49">
                  <c:v>1736</c:v>
                </c:pt>
                <c:pt idx="50">
                  <c:v>737</c:v>
                </c:pt>
                <c:pt idx="51">
                  <c:v>7946</c:v>
                </c:pt>
                <c:pt idx="52">
                  <c:v>1222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937920"/>
        <c:axId val="105947904"/>
      </c:barChart>
      <c:catAx>
        <c:axId val="105937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5947904"/>
        <c:crosses val="autoZero"/>
        <c:auto val="1"/>
        <c:lblAlgn val="ctr"/>
        <c:lblOffset val="100"/>
        <c:noMultiLvlLbl val="0"/>
      </c:catAx>
      <c:valAx>
        <c:axId val="10594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937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3B387-EBBE-4D13-BFD7-B5454E122328}" type="datetimeFigureOut">
              <a:rPr lang="sl-SI" smtClean="0"/>
              <a:t>25.3.2013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FD4E-B843-45CC-B18B-DAC694E95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651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D2E0-7F6C-4A14-BBE6-E145742C8CCF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18288"/>
            <a:ext cx="2667000" cy="329184"/>
          </a:xfrm>
        </p:spPr>
        <p:txBody>
          <a:bodyPr/>
          <a:lstStyle/>
          <a:p>
            <a:r>
              <a:rPr lang="en-GB" dirty="0" err="1" smtClean="0"/>
              <a:t>Jeziko</a:t>
            </a:r>
            <a:r>
              <a:rPr lang="sl-SI" dirty="0" smtClean="0"/>
              <a:t>slo</a:t>
            </a:r>
            <a:r>
              <a:rPr lang="en-GB" dirty="0" err="1" smtClean="0"/>
              <a:t>vni</a:t>
            </a:r>
            <a:r>
              <a:rPr lang="en-GB" dirty="0" smtClean="0"/>
              <a:t> </a:t>
            </a:r>
            <a:r>
              <a:rPr lang="en-GB" dirty="0" err="1" smtClean="0"/>
              <a:t>viri</a:t>
            </a:r>
            <a:r>
              <a:rPr lang="en-GB" dirty="0" smtClean="0"/>
              <a:t> </a:t>
            </a:r>
            <a:r>
              <a:rPr lang="en-GB" dirty="0" err="1" smtClean="0"/>
              <a:t>starejše</a:t>
            </a:r>
            <a:r>
              <a:rPr lang="en-GB" dirty="0" smtClean="0"/>
              <a:t> </a:t>
            </a:r>
            <a:r>
              <a:rPr lang="en-GB" dirty="0" err="1" smtClean="0"/>
              <a:t>slovenščine</a:t>
            </a:r>
            <a:endParaRPr lang="sl-S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A240-90A8-4EBC-AA61-4CFFA702AB47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TEI for Language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BCFD-AFCE-40B7-BA1A-5DDAEA7F68F9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TEI for Language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9E3F-527B-4316-AE8F-DAC384C5356E}" type="datetime1">
              <a:rPr lang="en-US" smtClean="0"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18288"/>
            <a:ext cx="2819400" cy="329184"/>
          </a:xfrm>
        </p:spPr>
        <p:txBody>
          <a:bodyPr/>
          <a:lstStyle/>
          <a:p>
            <a:r>
              <a:rPr lang="en-GB" dirty="0" err="1" smtClean="0"/>
              <a:t>Jeziko</a:t>
            </a:r>
            <a:r>
              <a:rPr lang="sl-SI" dirty="0" smtClean="0"/>
              <a:t>slo</a:t>
            </a:r>
            <a:r>
              <a:rPr lang="en-GB" dirty="0" err="1" smtClean="0"/>
              <a:t>vni</a:t>
            </a:r>
            <a:r>
              <a:rPr lang="en-GB" dirty="0" smtClean="0"/>
              <a:t> </a:t>
            </a:r>
            <a:r>
              <a:rPr lang="en-GB" dirty="0" err="1" smtClean="0"/>
              <a:t>viri</a:t>
            </a:r>
            <a:r>
              <a:rPr lang="en-GB" dirty="0" smtClean="0"/>
              <a:t> </a:t>
            </a:r>
            <a:r>
              <a:rPr lang="en-GB" dirty="0" err="1" smtClean="0"/>
              <a:t>starejše</a:t>
            </a:r>
            <a:r>
              <a:rPr lang="en-GB" dirty="0" smtClean="0"/>
              <a:t> </a:t>
            </a:r>
            <a:r>
              <a:rPr lang="en-GB" dirty="0" err="1" smtClean="0"/>
              <a:t>slovenščine</a:t>
            </a:r>
            <a:endParaRPr lang="sl-S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D3D-2C0E-4163-B350-2C1E5B012DDB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A8F1-42B1-429B-837D-696321C8903E}" type="datetime1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FEF6-B932-474C-A87A-9E6F93D043EB}" type="datetime1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236-B5DC-4A8E-B941-28E57782697F}" type="datetime1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2AC5-46EC-4DA7-A36C-1693E3249546}" type="datetime1">
              <a:rPr lang="en-US" smtClean="0"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6E4-4583-47B3-98B3-390847A0633B}" type="datetime1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EBE7-69A7-43FB-AB1C-AABBFC775E54}" type="datetime1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3C3F1B1-3271-4320-8D17-D9C8278E30B6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18288"/>
            <a:ext cx="2743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 err="1" smtClean="0"/>
              <a:t>Jeziko</a:t>
            </a:r>
            <a:r>
              <a:rPr lang="sl-SI" dirty="0" smtClean="0"/>
              <a:t>slo</a:t>
            </a:r>
            <a:r>
              <a:rPr lang="en-GB" dirty="0" err="1" smtClean="0"/>
              <a:t>vni</a:t>
            </a:r>
            <a:r>
              <a:rPr lang="en-GB" dirty="0" smtClean="0"/>
              <a:t> </a:t>
            </a:r>
            <a:r>
              <a:rPr lang="en-GB" dirty="0" err="1" smtClean="0"/>
              <a:t>viri</a:t>
            </a:r>
            <a:r>
              <a:rPr lang="en-GB" dirty="0" smtClean="0"/>
              <a:t> </a:t>
            </a:r>
            <a:r>
              <a:rPr lang="en-GB" dirty="0" err="1" smtClean="0"/>
              <a:t>starejše</a:t>
            </a:r>
            <a:r>
              <a:rPr lang="en-GB" dirty="0" smtClean="0"/>
              <a:t> </a:t>
            </a:r>
            <a:r>
              <a:rPr lang="en-GB" dirty="0" err="1" smtClean="0"/>
              <a:t>slovenščine</a:t>
            </a:r>
            <a:endParaRPr lang="sl-S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at2.uni-graz.at/pub/tradok/" TargetMode="External"/><Relationship Id="rId2" Type="http://schemas.openxmlformats.org/officeDocument/2006/relationships/hyperlink" Target="http://www-gewi.uni-graz.at/cocoon/ahlib/search?locale=en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://nl.ijs.si/ahlib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505200"/>
            <a:ext cx="6797040" cy="2362200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Tomaž Erjavec</a:t>
            </a:r>
          </a:p>
          <a:p>
            <a:r>
              <a:rPr lang="sl-SI" sz="2800" dirty="0" smtClean="0"/>
              <a:t>Odsek za tehnologije znanja</a:t>
            </a:r>
            <a:br>
              <a:rPr lang="sl-SI" sz="2800" dirty="0" smtClean="0"/>
            </a:br>
            <a:r>
              <a:rPr lang="sl-SI" sz="2800" dirty="0" smtClean="0"/>
              <a:t>Institut »Jožef Stefan«</a:t>
            </a:r>
            <a:r>
              <a:rPr lang="en-GB" sz="2800" dirty="0" smtClean="0"/>
              <a:t> </a:t>
            </a:r>
            <a:r>
              <a:rPr lang="en-GB" sz="2800" b="1" dirty="0" smtClean="0"/>
              <a:t> </a:t>
            </a:r>
          </a:p>
          <a:p>
            <a:endParaRPr lang="en-GB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Jezikoslovni viri starejšega slovenskega jezika IMP: 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smtClean="0"/>
              <a:t>digitalna knjižnica, korpus, </a:t>
            </a:r>
            <a:r>
              <a:rPr lang="sl-SI" sz="4000" dirty="0"/>
              <a:t>slovar</a:t>
            </a:r>
            <a:endParaRPr lang="sl-SI" sz="40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5943600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400" dirty="0" smtClean="0"/>
              <a:t>Lingvistični krožek</a:t>
            </a:r>
          </a:p>
          <a:p>
            <a:pPr algn="ctr"/>
            <a:r>
              <a:rPr lang="sl-SI" sz="1400" dirty="0" smtClean="0"/>
              <a:t>25. </a:t>
            </a:r>
            <a:r>
              <a:rPr lang="sl-SI" sz="1400" dirty="0"/>
              <a:t>3</a:t>
            </a:r>
            <a:r>
              <a:rPr lang="sl-SI" sz="1400" dirty="0" smtClean="0"/>
              <a:t>.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39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Zapis v XML / TEI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&lt;body&gt;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&lt;</a:t>
            </a:r>
            <a:r>
              <a:rPr lang="en-GB" dirty="0" err="1">
                <a:latin typeface="Arial Narrow" pitchFamily="34" charset="0"/>
              </a:rPr>
              <a:t>pb</a:t>
            </a:r>
            <a:r>
              <a:rPr lang="en-GB" dirty="0">
                <a:latin typeface="Arial Narrow" pitchFamily="34" charset="0"/>
              </a:rPr>
              <a:t> n="[000] " </a:t>
            </a:r>
            <a:r>
              <a:rPr lang="en-GB" dirty="0" err="1">
                <a:latin typeface="Arial Narrow" pitchFamily="34" charset="0"/>
              </a:rPr>
              <a:t>facs</a:t>
            </a:r>
            <a:r>
              <a:rPr lang="en-GB" dirty="0">
                <a:latin typeface="Arial Narrow" pitchFamily="34" charset="0"/>
              </a:rPr>
              <a:t>="#FPG00396-000"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="pb.001"/&gt;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&lt;p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="p.1"&gt;»LJUDSKI ODER« II ZVEZEK&lt;/p&gt;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&lt;figure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="figure.1"&gt;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   &lt;</a:t>
            </a:r>
            <a:r>
              <a:rPr lang="en-GB" dirty="0" err="1">
                <a:latin typeface="Arial Narrow" pitchFamily="34" charset="0"/>
              </a:rPr>
              <a:t>figDesc</a:t>
            </a:r>
            <a:r>
              <a:rPr lang="en-GB" dirty="0">
                <a:latin typeface="Arial Narrow" pitchFamily="34" charset="0"/>
              </a:rPr>
              <a:t>&gt;</a:t>
            </a:r>
            <a:r>
              <a:rPr lang="en-GB" dirty="0" err="1">
                <a:latin typeface="Arial Narrow" pitchFamily="34" charset="0"/>
              </a:rPr>
              <a:t>Majhna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bordura</a:t>
            </a:r>
            <a:r>
              <a:rPr lang="en-GB" dirty="0">
                <a:latin typeface="Arial Narrow" pitchFamily="34" charset="0"/>
              </a:rPr>
              <a:t> in </a:t>
            </a:r>
            <a:r>
              <a:rPr lang="en-GB" dirty="0" err="1">
                <a:latin typeface="Arial Narrow" pitchFamily="34" charset="0"/>
              </a:rPr>
              <a:t>dve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črti</a:t>
            </a:r>
            <a:r>
              <a:rPr lang="en-GB" dirty="0">
                <a:latin typeface="Arial Narrow" pitchFamily="34" charset="0"/>
              </a:rPr>
              <a:t> &lt;/</a:t>
            </a:r>
            <a:r>
              <a:rPr lang="en-GB" dirty="0" err="1">
                <a:latin typeface="Arial Narrow" pitchFamily="34" charset="0"/>
              </a:rPr>
              <a:t>figDesc</a:t>
            </a:r>
            <a:r>
              <a:rPr lang="en-GB" dirty="0">
                <a:latin typeface="Arial Narrow" pitchFamily="34" charset="0"/>
              </a:rPr>
              <a:t>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&lt;/figure&gt;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&lt;div type="level1"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="div.1"&gt;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   &lt;head type="</a:t>
            </a:r>
            <a:r>
              <a:rPr lang="en-GB" dirty="0" err="1">
                <a:latin typeface="Arial Narrow" pitchFamily="34" charset="0"/>
              </a:rPr>
              <a:t>docTitle</a:t>
            </a:r>
            <a:r>
              <a:rPr lang="en-GB" dirty="0">
                <a:latin typeface="Arial Narrow" pitchFamily="34" charset="0"/>
              </a:rPr>
              <a:t>"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="head.1"&gt;</a:t>
            </a:r>
            <a:r>
              <a:rPr lang="en-GB" dirty="0" err="1">
                <a:latin typeface="Arial Narrow" pitchFamily="34" charset="0"/>
              </a:rPr>
              <a:t>Krivoprisežnik</a:t>
            </a:r>
            <a:r>
              <a:rPr lang="en-GB" dirty="0">
                <a:latin typeface="Arial Narrow" pitchFamily="34" charset="0"/>
              </a:rPr>
              <a:t>. &lt;/head&gt;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   &lt;p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="p.2"&gt;</a:t>
            </a:r>
            <a:r>
              <a:rPr lang="en-GB" dirty="0" err="1">
                <a:latin typeface="Arial Narrow" pitchFamily="34" charset="0"/>
              </a:rPr>
              <a:t>Narodna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igra</a:t>
            </a:r>
            <a:r>
              <a:rPr lang="en-GB" dirty="0">
                <a:latin typeface="Arial Narrow" pitchFamily="34" charset="0"/>
              </a:rPr>
              <a:t> s </a:t>
            </a:r>
            <a:r>
              <a:rPr lang="en-GB" dirty="0" err="1">
                <a:latin typeface="Arial Narrow" pitchFamily="34" charset="0"/>
              </a:rPr>
              <a:t>petjem</a:t>
            </a:r>
            <a:r>
              <a:rPr lang="en-GB" dirty="0">
                <a:latin typeface="Arial Narrow" pitchFamily="34" charset="0"/>
              </a:rPr>
              <a:t> v </a:t>
            </a:r>
            <a:r>
              <a:rPr lang="en-GB" dirty="0" err="1">
                <a:latin typeface="Arial Narrow" pitchFamily="34" charset="0"/>
              </a:rPr>
              <a:t>treh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dejanjih</a:t>
            </a:r>
            <a:r>
              <a:rPr lang="en-GB" dirty="0">
                <a:latin typeface="Arial Narrow" pitchFamily="34" charset="0"/>
              </a:rPr>
              <a:t> (7 </a:t>
            </a:r>
            <a:r>
              <a:rPr lang="en-GB" dirty="0" err="1">
                <a:latin typeface="Arial Narrow" pitchFamily="34" charset="0"/>
              </a:rPr>
              <a:t>slikah</a:t>
            </a:r>
            <a:r>
              <a:rPr lang="en-GB" dirty="0">
                <a:latin typeface="Arial Narrow" pitchFamily="34" charset="0"/>
              </a:rPr>
              <a:t> ). &lt;/p&gt;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   &lt;p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="p.3"&gt;</a:t>
            </a:r>
            <a:r>
              <a:rPr lang="en-GB" dirty="0" err="1">
                <a:latin typeface="Arial Narrow" pitchFamily="34" charset="0"/>
              </a:rPr>
              <a:t>Za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slovenske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ljudske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odre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priredil</a:t>
            </a:r>
            <a:r>
              <a:rPr lang="en-GB" dirty="0">
                <a:latin typeface="Arial Narrow" pitchFamily="34" charset="0"/>
              </a:rPr>
              <a:t>: </a:t>
            </a:r>
            <a:r>
              <a:rPr lang="en-GB" dirty="0" err="1">
                <a:latin typeface="Arial Narrow" pitchFamily="34" charset="0"/>
              </a:rPr>
              <a:t>Homunkulus</a:t>
            </a:r>
            <a:r>
              <a:rPr lang="en-GB" dirty="0">
                <a:latin typeface="Arial Narrow" pitchFamily="34" charset="0"/>
              </a:rPr>
              <a:t>. &lt;/p&gt;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   &lt;p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="p.4"&gt;</a:t>
            </a:r>
            <a:r>
              <a:rPr lang="en-GB" dirty="0" err="1">
                <a:latin typeface="Arial Narrow" pitchFamily="34" charset="0"/>
              </a:rPr>
              <a:t>Vse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pravice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pridržane</a:t>
            </a:r>
            <a:r>
              <a:rPr lang="en-GB" dirty="0">
                <a:latin typeface="Arial Narrow" pitchFamily="34" charset="0"/>
              </a:rPr>
              <a:t>. &lt;/p&gt;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   &lt;figure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="figure.2"&gt;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      &lt;</a:t>
            </a:r>
            <a:r>
              <a:rPr lang="en-GB" dirty="0" err="1">
                <a:latin typeface="Arial Narrow" pitchFamily="34" charset="0"/>
              </a:rPr>
              <a:t>figDesc</a:t>
            </a:r>
            <a:r>
              <a:rPr lang="en-GB" dirty="0">
                <a:latin typeface="Arial Narrow" pitchFamily="34" charset="0"/>
              </a:rPr>
              <a:t>&gt;</a:t>
            </a:r>
            <a:r>
              <a:rPr lang="en-GB" dirty="0" err="1">
                <a:latin typeface="Arial Narrow" pitchFamily="34" charset="0"/>
              </a:rPr>
              <a:t>Majhna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bordura</a:t>
            </a:r>
            <a:r>
              <a:rPr lang="en-GB" dirty="0">
                <a:latin typeface="Arial Narrow" pitchFamily="34" charset="0"/>
              </a:rPr>
              <a:t> &lt;/</a:t>
            </a:r>
            <a:r>
              <a:rPr lang="en-GB" dirty="0" err="1">
                <a:latin typeface="Arial Narrow" pitchFamily="34" charset="0"/>
              </a:rPr>
              <a:t>figDesc</a:t>
            </a:r>
            <a:r>
              <a:rPr lang="en-GB" dirty="0">
                <a:latin typeface="Arial Narrow" pitchFamily="34" charset="0"/>
              </a:rPr>
              <a:t>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   &lt;/figure&gt;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   &lt;p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="p.5"&gt;V </a:t>
            </a:r>
            <a:r>
              <a:rPr lang="en-GB" dirty="0" err="1">
                <a:latin typeface="Arial Narrow" pitchFamily="34" charset="0"/>
              </a:rPr>
              <a:t>Ljubljani</a:t>
            </a:r>
            <a:r>
              <a:rPr lang="en-GB" dirty="0">
                <a:latin typeface="Arial Narrow" pitchFamily="34" charset="0"/>
              </a:rPr>
              <a:t> 1911. &lt;/p&gt;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   &lt;p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="p.6"&gt;</a:t>
            </a:r>
            <a:r>
              <a:rPr lang="en-GB" dirty="0" err="1">
                <a:latin typeface="Arial Narrow" pitchFamily="34" charset="0"/>
              </a:rPr>
              <a:t>Založil</a:t>
            </a:r>
            <a:r>
              <a:rPr lang="en-GB" dirty="0">
                <a:latin typeface="Arial Narrow" pitchFamily="34" charset="0"/>
              </a:rPr>
              <a:t> »</a:t>
            </a:r>
            <a:r>
              <a:rPr lang="en-GB" dirty="0" err="1">
                <a:latin typeface="Arial Narrow" pitchFamily="34" charset="0"/>
              </a:rPr>
              <a:t>Ljudski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oder</a:t>
            </a:r>
            <a:r>
              <a:rPr lang="en-GB" dirty="0">
                <a:latin typeface="Arial Narrow" pitchFamily="34" charset="0"/>
              </a:rPr>
              <a:t>«. &lt;/p&gt;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   &lt;p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="p.7"&gt;</a:t>
            </a:r>
            <a:r>
              <a:rPr lang="en-GB" dirty="0" err="1">
                <a:latin typeface="Arial Narrow" pitchFamily="34" charset="0"/>
              </a:rPr>
              <a:t>Natisnila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Katoliška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dirty="0" err="1">
                <a:latin typeface="Arial Narrow" pitchFamily="34" charset="0"/>
              </a:rPr>
              <a:t>Tiskarna</a:t>
            </a:r>
            <a:r>
              <a:rPr lang="en-GB" dirty="0">
                <a:latin typeface="Arial Narrow" pitchFamily="34" charset="0"/>
              </a:rPr>
              <a:t>. &lt;/p&gt;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   &lt;</a:t>
            </a:r>
            <a:r>
              <a:rPr lang="en-GB" dirty="0" err="1">
                <a:latin typeface="Arial Narrow" pitchFamily="34" charset="0"/>
              </a:rPr>
              <a:t>pb</a:t>
            </a:r>
            <a:r>
              <a:rPr lang="en-GB" dirty="0">
                <a:latin typeface="Arial Narrow" pitchFamily="34" charset="0"/>
              </a:rPr>
              <a:t> n="[1]" </a:t>
            </a:r>
            <a:r>
              <a:rPr lang="en-GB" dirty="0" err="1">
                <a:latin typeface="Arial Narrow" pitchFamily="34" charset="0"/>
              </a:rPr>
              <a:t>facs</a:t>
            </a:r>
            <a:r>
              <a:rPr lang="en-GB" dirty="0">
                <a:latin typeface="Arial Narrow" pitchFamily="34" charset="0"/>
              </a:rPr>
              <a:t>="#FPG00396-001"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="pb.002"/&gt;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           &lt;p </a:t>
            </a:r>
            <a:r>
              <a:rPr lang="en-GB" dirty="0" err="1">
                <a:latin typeface="Arial Narrow" pitchFamily="34" charset="0"/>
              </a:rPr>
              <a:t>xml:id</a:t>
            </a:r>
            <a:r>
              <a:rPr lang="en-GB" dirty="0">
                <a:latin typeface="Arial Narrow" pitchFamily="34" charset="0"/>
              </a:rPr>
              <a:t>="p.8"&gt;</a:t>
            </a:r>
            <a:r>
              <a:rPr lang="en-GB" dirty="0" err="1">
                <a:latin typeface="Arial Narrow" pitchFamily="34" charset="0"/>
              </a:rPr>
              <a:t>Važno</a:t>
            </a:r>
            <a:r>
              <a:rPr lang="en-GB" dirty="0">
                <a:latin typeface="Arial Narrow" pitchFamily="34" charset="0"/>
              </a:rPr>
              <a:t>! &lt;/p&gt;</a:t>
            </a:r>
          </a:p>
          <a:p>
            <a:pPr marL="0" indent="0">
              <a:buNone/>
            </a:pPr>
            <a:r>
              <a:rPr lang="en-GB" dirty="0">
                <a:latin typeface="Arial Narrow" pitchFamily="34" charset="0"/>
              </a:rPr>
              <a:t> </a:t>
            </a:r>
            <a:r>
              <a:rPr lang="sl-SI" dirty="0" smtClean="0">
                <a:latin typeface="Arial Narrow" pitchFamily="34" charset="0"/>
              </a:rPr>
              <a:t>…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sl-SI" dirty="0" smtClean="0"/>
              <a:t>Na spletu (HTML)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Jeziko</a:t>
            </a:r>
            <a:r>
              <a:rPr lang="sl-SI" dirty="0" smtClean="0"/>
              <a:t>slo</a:t>
            </a:r>
            <a:r>
              <a:rPr lang="en-GB" dirty="0" err="1" smtClean="0"/>
              <a:t>vni</a:t>
            </a:r>
            <a:r>
              <a:rPr lang="en-GB" dirty="0" smtClean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/>
              <a:t>slovenščine</a:t>
            </a:r>
            <a:r>
              <a:rPr lang="en-GB" dirty="0"/>
              <a:t> 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911191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Najstarejša dela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18490" r="18816" b="4379"/>
          <a:stretch/>
        </p:blipFill>
        <p:spPr bwMode="auto">
          <a:xfrm>
            <a:off x="265814" y="1371600"/>
            <a:ext cx="886050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sl-SI" dirty="0" smtClean="0"/>
              <a:t>Obseg DK IMP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913902"/>
              </p:ext>
            </p:extLst>
          </p:nvPr>
        </p:nvGraphicFramePr>
        <p:xfrm>
          <a:off x="685800" y="1371600"/>
          <a:ext cx="3665537" cy="206101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93738"/>
                <a:gridCol w="609600"/>
                <a:gridCol w="1066800"/>
                <a:gridCol w="1295399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 smtClean="0">
                          <a:effectLst/>
                        </a:rPr>
                        <a:t>Vir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u="none" strike="noStrike" dirty="0" smtClean="0">
                          <a:effectLst/>
                        </a:rPr>
                        <a:t>enot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u="none" strike="noStrike" dirty="0" smtClean="0">
                          <a:effectLst/>
                        </a:rPr>
                        <a:t>strani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u="none" strike="noStrike" dirty="0" smtClean="0">
                          <a:effectLst/>
                        </a:rPr>
                        <a:t>besed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/>
                </a:tc>
              </a:tr>
              <a:tr h="292702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AHLib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Dn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105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Dn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effectLst/>
                        </a:rPr>
                        <a:t>12.854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Dn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effectLst/>
                        </a:rPr>
                        <a:t>2.783.569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Dn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92702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KRN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Dn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36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Dn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555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Dn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effectLst/>
                        </a:rPr>
                        <a:t>551.599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Dn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92702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NUK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Dn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14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Dn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effectLst/>
                        </a:rPr>
                        <a:t>2.428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Dn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effectLst/>
                        </a:rPr>
                        <a:t>338.874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Dn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92702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WIKI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Up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500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Up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effectLst/>
                        </a:rPr>
                        <a:t>30.296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Up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effectLst/>
                        </a:rPr>
                        <a:t>10.761.913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Up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92702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ZRC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Up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3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Up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75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Up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effectLst/>
                        </a:rPr>
                        <a:t>20.631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>
                    <a:pattFill prst="wdUpDiag">
                      <a:fgClr>
                        <a:schemeClr val="accent6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92702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 smtClean="0">
                          <a:effectLst/>
                        </a:rPr>
                        <a:t>∑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u="none" strike="noStrike" dirty="0">
                          <a:effectLst/>
                        </a:rPr>
                        <a:t>658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u="none" strike="noStrike" dirty="0" smtClean="0">
                          <a:effectLst/>
                        </a:rPr>
                        <a:t>46.208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u="none" strike="noStrike" dirty="0" smtClean="0">
                          <a:effectLst/>
                        </a:rPr>
                        <a:t>14.456.586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72000" marT="36000" marB="3600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231743"/>
              </p:ext>
            </p:extLst>
          </p:nvPr>
        </p:nvGraphicFramePr>
        <p:xfrm>
          <a:off x="76200" y="3505200"/>
          <a:ext cx="8915400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711884"/>
              </p:ext>
            </p:extLst>
          </p:nvPr>
        </p:nvGraphicFramePr>
        <p:xfrm>
          <a:off x="4572000" y="762000"/>
          <a:ext cx="4419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01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II. Referenčni korpus </a:t>
            </a:r>
            <a:r>
              <a:rPr lang="en-GB" dirty="0" smtClean="0"/>
              <a:t>goo</a:t>
            </a:r>
            <a:r>
              <a:rPr lang="sl-SI" dirty="0" smtClean="0"/>
              <a:t>300</a:t>
            </a:r>
            <a:r>
              <a:rPr lang="en-GB" dirty="0" smtClean="0"/>
              <a:t>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sl-SI" dirty="0"/>
              <a:t>r</a:t>
            </a:r>
            <a:r>
              <a:rPr lang="sl-SI" dirty="0" smtClean="0"/>
              <a:t>očno označeni referenčni korpus starejše slovenščine</a:t>
            </a:r>
            <a:endParaRPr lang="sl-SI" dirty="0"/>
          </a:p>
          <a:p>
            <a:r>
              <a:rPr lang="sl-SI" dirty="0"/>
              <a:t>vzorčen iz digitalne knjižnice </a:t>
            </a:r>
            <a:r>
              <a:rPr lang="sl-SI" dirty="0" smtClean="0"/>
              <a:t>IMP (iz 2010)</a:t>
            </a:r>
            <a:endParaRPr lang="sl-SI" dirty="0"/>
          </a:p>
          <a:p>
            <a:r>
              <a:rPr lang="sl-SI" dirty="0" smtClean="0"/>
              <a:t>dodatno popravljena transkripcija</a:t>
            </a:r>
            <a:endParaRPr lang="en-GB" dirty="0" smtClean="0"/>
          </a:p>
          <a:p>
            <a:r>
              <a:rPr lang="sl-SI" dirty="0"/>
              <a:t>v</a:t>
            </a:r>
            <a:r>
              <a:rPr lang="sl-SI" dirty="0" smtClean="0"/>
              <a:t>saka beseda v korpusu jezikoslovno označena</a:t>
            </a:r>
          </a:p>
          <a:p>
            <a:r>
              <a:rPr lang="sl-SI" dirty="0" smtClean="0"/>
              <a:t>posamezne strani povezane s faksimili in digitalno knjižnico</a:t>
            </a:r>
            <a:endParaRPr lang="sl-SI" sz="1700" dirty="0"/>
          </a:p>
          <a:p>
            <a:pPr marL="0" indent="0">
              <a:buNone/>
            </a:pPr>
            <a:endParaRPr lang="sl-SI" sz="1700" dirty="0" smtClean="0"/>
          </a:p>
          <a:p>
            <a:pPr marL="0" indent="0">
              <a:buNone/>
            </a:pPr>
            <a:endParaRPr lang="sl-SI" sz="1700" dirty="0"/>
          </a:p>
          <a:p>
            <a:pPr marL="0" indent="0">
              <a:buNone/>
            </a:pPr>
            <a:endParaRPr lang="sl-SI" sz="1700" dirty="0" smtClean="0"/>
          </a:p>
          <a:p>
            <a:pPr marL="0" indent="0">
              <a:buNone/>
            </a:pPr>
            <a:r>
              <a:rPr lang="sl-SI" sz="1600" dirty="0" smtClean="0"/>
              <a:t>ERJAVEC</a:t>
            </a:r>
            <a:r>
              <a:rPr lang="sl-SI" sz="1600" dirty="0"/>
              <a:t>, Tomaž. </a:t>
            </a:r>
            <a:r>
              <a:rPr lang="sl-SI" sz="1600" dirty="0" err="1"/>
              <a:t>The</a:t>
            </a:r>
            <a:r>
              <a:rPr lang="sl-SI" sz="1600" dirty="0"/>
              <a:t> goo300k </a:t>
            </a:r>
            <a:r>
              <a:rPr lang="sl-SI" sz="1600" dirty="0" err="1"/>
              <a:t>corpus</a:t>
            </a:r>
            <a:r>
              <a:rPr lang="sl-SI" sz="1600" dirty="0"/>
              <a:t> </a:t>
            </a:r>
            <a:r>
              <a:rPr lang="sl-SI" sz="1600" dirty="0" err="1"/>
              <a:t>of</a:t>
            </a:r>
            <a:r>
              <a:rPr lang="sl-SI" sz="1600" dirty="0"/>
              <a:t> </a:t>
            </a:r>
            <a:r>
              <a:rPr lang="sl-SI" sz="1600" dirty="0" err="1"/>
              <a:t>historical</a:t>
            </a:r>
            <a:r>
              <a:rPr lang="sl-SI" sz="1600" dirty="0"/>
              <a:t> </a:t>
            </a:r>
            <a:r>
              <a:rPr lang="sl-SI" sz="1600" dirty="0" err="1"/>
              <a:t>Slovene</a:t>
            </a:r>
            <a:r>
              <a:rPr lang="sl-SI" sz="1600" dirty="0"/>
              <a:t>. V: </a:t>
            </a:r>
            <a:r>
              <a:rPr lang="sl-SI" sz="1600" i="1" dirty="0"/>
              <a:t>8th </a:t>
            </a:r>
            <a:r>
              <a:rPr lang="sl-SI" sz="1600" i="1" dirty="0" err="1" smtClean="0"/>
              <a:t>International</a:t>
            </a:r>
            <a:r>
              <a:rPr lang="sl-SI" sz="1600" i="1" dirty="0"/>
              <a:t> </a:t>
            </a:r>
            <a:r>
              <a:rPr lang="sl-SI" sz="1600" i="1" dirty="0" err="1" smtClean="0"/>
              <a:t>Conference</a:t>
            </a:r>
            <a:r>
              <a:rPr lang="sl-SI" sz="1600" i="1" dirty="0" smtClean="0"/>
              <a:t> </a:t>
            </a:r>
            <a:r>
              <a:rPr lang="sl-SI" sz="1600" i="1" dirty="0"/>
              <a:t>on Language Resources </a:t>
            </a:r>
            <a:r>
              <a:rPr lang="sl-SI" sz="1600" i="1" dirty="0" err="1"/>
              <a:t>and</a:t>
            </a:r>
            <a:r>
              <a:rPr lang="sl-SI" sz="1600" i="1" dirty="0"/>
              <a:t> </a:t>
            </a:r>
            <a:r>
              <a:rPr lang="sl-SI" sz="1600" i="1" dirty="0" err="1"/>
              <a:t>Evaluation</a:t>
            </a:r>
            <a:r>
              <a:rPr lang="sl-SI" sz="1600" dirty="0"/>
              <a:t>, 21-27 </a:t>
            </a:r>
            <a:r>
              <a:rPr lang="sl-SI" sz="1600" dirty="0" err="1"/>
              <a:t>May</a:t>
            </a:r>
            <a:r>
              <a:rPr lang="sl-SI" sz="1600" dirty="0"/>
              <a:t> 2012, </a:t>
            </a:r>
            <a:r>
              <a:rPr lang="sl-SI" sz="1600" dirty="0" smtClean="0"/>
              <a:t>Istanbul, </a:t>
            </a:r>
            <a:r>
              <a:rPr lang="sl-SI" sz="1600" dirty="0" err="1" smtClean="0"/>
              <a:t>Turkey</a:t>
            </a:r>
            <a:r>
              <a:rPr lang="sl-SI" sz="1600" dirty="0"/>
              <a:t>. </a:t>
            </a:r>
            <a:r>
              <a:rPr lang="sl-SI" sz="1600" i="1" dirty="0"/>
              <a:t>LREC </a:t>
            </a:r>
            <a:r>
              <a:rPr lang="sl-SI" sz="1600" i="1" dirty="0" smtClean="0"/>
              <a:t>2012: </a:t>
            </a:r>
            <a:r>
              <a:rPr lang="sl-SI" sz="1600" i="1" dirty="0" err="1"/>
              <a:t>proceedings</a:t>
            </a:r>
            <a:r>
              <a:rPr lang="sl-SI" sz="1600" dirty="0"/>
              <a:t>. Istanbul: ELRA, 2012, str. 2257-2260.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Jeziko</a:t>
            </a:r>
            <a:r>
              <a:rPr lang="sl-SI" dirty="0" smtClean="0"/>
              <a:t>slo</a:t>
            </a:r>
            <a:r>
              <a:rPr lang="en-GB" dirty="0" err="1" smtClean="0"/>
              <a:t>vni</a:t>
            </a:r>
            <a:r>
              <a:rPr lang="en-GB" dirty="0" smtClean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/>
              <a:t>slovenščine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sl-SI" dirty="0" smtClean="0"/>
              <a:t>Obseg goo300k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99477"/>
              </p:ext>
            </p:extLst>
          </p:nvPr>
        </p:nvGraphicFramePr>
        <p:xfrm>
          <a:off x="609600" y="1524000"/>
          <a:ext cx="3200400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829"/>
                <a:gridCol w="653143"/>
                <a:gridCol w="783771"/>
                <a:gridCol w="1175657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</a:t>
                      </a:r>
                      <a:endParaRPr lang="sl-SI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enot</a:t>
                      </a:r>
                      <a:endParaRPr lang="sl-SI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strani</a:t>
                      </a:r>
                      <a:endParaRPr lang="sl-SI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besed</a:t>
                      </a:r>
                      <a:endParaRPr lang="sl-SI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AHLib</a:t>
                      </a: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770</a:t>
                      </a: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153.621</a:t>
                      </a:r>
                      <a:endParaRPr lang="sl-SI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KRN</a:t>
                      </a: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99.565</a:t>
                      </a:r>
                      <a:endParaRPr lang="sl-SI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NUK</a:t>
                      </a: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20.118</a:t>
                      </a:r>
                      <a:endParaRPr lang="sl-SI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ZRC</a:t>
                      </a: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20.614</a:t>
                      </a:r>
                      <a:endParaRPr lang="sl-SI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pattFill prst="dkUp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 smtClean="0">
                          <a:effectLst/>
                        </a:rPr>
                        <a:t>∑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1.100</a:t>
                      </a:r>
                      <a:endParaRPr lang="sl-SI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293.918</a:t>
                      </a:r>
                      <a:endParaRPr lang="sl-SI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814138"/>
              </p:ext>
            </p:extLst>
          </p:nvPr>
        </p:nvGraphicFramePr>
        <p:xfrm>
          <a:off x="4495800" y="609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815307"/>
              </p:ext>
            </p:extLst>
          </p:nvPr>
        </p:nvGraphicFramePr>
        <p:xfrm>
          <a:off x="152400" y="3276600"/>
          <a:ext cx="8839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95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Izdelava korpusa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40" y="1137684"/>
            <a:ext cx="8077200" cy="1453116"/>
          </a:xfrm>
        </p:spPr>
        <p:txBody>
          <a:bodyPr>
            <a:normAutofit/>
          </a:bodyPr>
          <a:lstStyle/>
          <a:p>
            <a:pPr lvl="1"/>
            <a:r>
              <a:rPr lang="en-GB" sz="1800" dirty="0" smtClean="0"/>
              <a:t>INL Co</a:t>
            </a:r>
            <a:r>
              <a:rPr lang="sl-SI" sz="1800" dirty="0" smtClean="0"/>
              <a:t>B</a:t>
            </a:r>
            <a:r>
              <a:rPr lang="en-GB" sz="1800" dirty="0" smtClean="0"/>
              <a:t>a</a:t>
            </a:r>
            <a:r>
              <a:rPr lang="sl-SI" sz="1800" dirty="0" smtClean="0"/>
              <a:t>LT: </a:t>
            </a:r>
            <a:r>
              <a:rPr lang="en-GB" sz="1800" dirty="0" smtClean="0"/>
              <a:t>Corpus Based Lexicon Tool</a:t>
            </a:r>
          </a:p>
          <a:p>
            <a:pPr lvl="1"/>
            <a:r>
              <a:rPr lang="sl-SI" sz="1800" dirty="0" smtClean="0"/>
              <a:t>skupina anotatorjev</a:t>
            </a:r>
            <a:endParaRPr lang="en-GB" sz="1800" dirty="0"/>
          </a:p>
          <a:p>
            <a:pPr lvl="1"/>
            <a:r>
              <a:rPr lang="sl-SI" sz="1800" dirty="0" smtClean="0"/>
              <a:t>priročnik, „kuharica“</a:t>
            </a:r>
            <a:r>
              <a:rPr lang="en-GB" sz="1800" dirty="0" smtClean="0"/>
              <a:t>, FAQ, </a:t>
            </a:r>
            <a:r>
              <a:rPr lang="sl-SI" sz="1800" dirty="0" smtClean="0"/>
              <a:t>dopisni seznam</a:t>
            </a:r>
            <a:r>
              <a:rPr lang="en-GB" sz="1800" dirty="0" smtClean="0"/>
              <a:t>, </a:t>
            </a:r>
            <a:r>
              <a:rPr lang="sl-SI" sz="1800" dirty="0" smtClean="0"/>
              <a:t>sestanki…</a:t>
            </a:r>
            <a:br>
              <a:rPr lang="sl-SI" sz="1800" dirty="0" smtClean="0"/>
            </a:br>
            <a:r>
              <a:rPr lang="sl-SI" sz="1800" dirty="0" smtClean="0"/>
              <a:t>~ </a:t>
            </a:r>
            <a:r>
              <a:rPr lang="sl-SI" sz="1800" dirty="0" smtClean="0"/>
              <a:t>2.000-4.000 </a:t>
            </a:r>
            <a:r>
              <a:rPr lang="sl-SI" sz="1800" dirty="0" smtClean="0"/>
              <a:t>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Jeziko</a:t>
            </a:r>
            <a:r>
              <a:rPr lang="sl-SI" dirty="0" smtClean="0"/>
              <a:t>slo</a:t>
            </a:r>
            <a:r>
              <a:rPr lang="en-GB" dirty="0" err="1" smtClean="0"/>
              <a:t>vni</a:t>
            </a:r>
            <a:r>
              <a:rPr lang="en-GB" dirty="0" smtClean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/>
              <a:t>slovenščine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4" y="2514600"/>
            <a:ext cx="7364881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599" y="5575005"/>
            <a:ext cx="72124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400" dirty="0" smtClean="0"/>
              <a:t>KENTNER, Tom, ERJAVEC, Tomaž, ŽORGA DULMIN, Maja, FIŠER, Darja. Lexicon construction and corpus annotation of historical language with CoBaLT editor. V: </a:t>
            </a:r>
            <a:r>
              <a:rPr lang="en-GB" sz="1400" i="1" dirty="0" err="1" smtClean="0"/>
              <a:t>Proccedings</a:t>
            </a:r>
            <a:r>
              <a:rPr lang="en-GB" sz="1400" i="1" dirty="0" smtClean="0"/>
              <a:t> of the 6th Workshop on Language Technology for Cultural Heritage, Social Sciences, and Humanities (LaTeCH 2012)</a:t>
            </a:r>
            <a:r>
              <a:rPr lang="en-GB" sz="1400" dirty="0" smtClean="0"/>
              <a:t>. Avignon: ACL, 2012.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4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280" y="2057400"/>
            <a:ext cx="2895600" cy="9906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Jezikoslovne</a:t>
            </a:r>
            <a:br>
              <a:rPr lang="sl-SI" dirty="0" smtClean="0"/>
            </a:br>
            <a:r>
              <a:rPr lang="sl-SI" dirty="0" smtClean="0"/>
              <a:t>oznake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685800"/>
            <a:ext cx="4953000" cy="5791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&lt;w lemma="</a:t>
            </a:r>
            <a:r>
              <a:rPr lang="en-GB" dirty="0" err="1" smtClean="0"/>
              <a:t>povedati</a:t>
            </a:r>
            <a:r>
              <a:rPr lang="en-GB" dirty="0" smtClean="0"/>
              <a:t>"</a:t>
            </a:r>
            <a:r>
              <a:rPr lang="sl-SI" dirty="0" smtClean="0"/>
              <a:t> </a:t>
            </a:r>
            <a:r>
              <a:rPr lang="en-GB" dirty="0" err="1" smtClean="0"/>
              <a:t>ana</a:t>
            </a:r>
            <a:r>
              <a:rPr lang="en-GB" dirty="0" smtClean="0"/>
              <a:t>="#</a:t>
            </a:r>
            <a:r>
              <a:rPr lang="en-GB" dirty="0" err="1" smtClean="0"/>
              <a:t>Vme</a:t>
            </a:r>
            <a:r>
              <a:rPr lang="en-GB" dirty="0"/>
              <a:t>"&gt;</a:t>
            </a:r>
            <a:r>
              <a:rPr lang="en-GB" dirty="0" err="1"/>
              <a:t>povem</a:t>
            </a:r>
            <a:r>
              <a:rPr lang="en-GB" dirty="0"/>
              <a:t>&lt;/w&gt;</a:t>
            </a:r>
          </a:p>
          <a:p>
            <a:pPr marL="0" indent="0">
              <a:buNone/>
            </a:pPr>
            <a:r>
              <a:rPr lang="en-GB" dirty="0"/>
              <a:t>&lt;pc&gt;,&lt;/pc&gt;</a:t>
            </a:r>
          </a:p>
          <a:p>
            <a:pPr marL="0" indent="0">
              <a:buNone/>
            </a:pPr>
            <a:r>
              <a:rPr lang="en-GB" dirty="0"/>
              <a:t>&lt;c&gt; &lt;/c&gt;</a:t>
            </a:r>
          </a:p>
          <a:p>
            <a:pPr marL="0" indent="0">
              <a:buNone/>
            </a:pPr>
            <a:r>
              <a:rPr lang="en-GB" dirty="0"/>
              <a:t>&lt;choice&gt;</a:t>
            </a:r>
          </a:p>
          <a:p>
            <a:pPr marL="0" indent="0">
              <a:buNone/>
            </a:pPr>
            <a:r>
              <a:rPr lang="en-GB" dirty="0"/>
              <a:t>   &lt;</a:t>
            </a:r>
            <a:r>
              <a:rPr lang="en-GB" dirty="0" err="1"/>
              <a:t>orig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/>
              <a:t>      &lt;w&gt;</a:t>
            </a:r>
            <a:r>
              <a:rPr lang="en-GB" dirty="0" err="1"/>
              <a:t>vy</a:t>
            </a:r>
            <a:r>
              <a:rPr lang="en-GB" dirty="0"/>
              <a:t>&lt;/w&gt;</a:t>
            </a:r>
          </a:p>
          <a:p>
            <a:pPr marL="0" indent="0">
              <a:buNone/>
            </a:pPr>
            <a:r>
              <a:rPr lang="en-GB" dirty="0"/>
              <a:t>   &lt;/</a:t>
            </a:r>
            <a:r>
              <a:rPr lang="en-GB" dirty="0" err="1"/>
              <a:t>orig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/>
              <a:t>   &lt;</a:t>
            </a:r>
            <a:r>
              <a:rPr lang="en-GB" dirty="0" err="1"/>
              <a:t>reg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/>
              <a:t>      &lt;w lemma="</a:t>
            </a:r>
            <a:r>
              <a:rPr lang="en-GB" dirty="0" err="1"/>
              <a:t>ti</a:t>
            </a:r>
            <a:r>
              <a:rPr lang="en-GB" dirty="0"/>
              <a:t>" </a:t>
            </a:r>
            <a:r>
              <a:rPr lang="en-GB" dirty="0" err="1" smtClean="0"/>
              <a:t>ana</a:t>
            </a:r>
            <a:r>
              <a:rPr lang="en-GB" dirty="0" smtClean="0"/>
              <a:t>="#P</a:t>
            </a:r>
            <a:r>
              <a:rPr lang="en-GB" dirty="0"/>
              <a:t>"&gt;vi&lt;/w&gt;</a:t>
            </a:r>
          </a:p>
          <a:p>
            <a:pPr marL="0" indent="0">
              <a:buNone/>
            </a:pPr>
            <a:r>
              <a:rPr lang="en-GB" dirty="0"/>
              <a:t>   &lt;/</a:t>
            </a:r>
            <a:r>
              <a:rPr lang="en-GB" dirty="0" err="1"/>
              <a:t>reg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/>
              <a:t>&lt;/choice&gt;</a:t>
            </a:r>
          </a:p>
          <a:p>
            <a:pPr marL="0" indent="0">
              <a:buNone/>
            </a:pPr>
            <a:r>
              <a:rPr lang="en-GB" dirty="0"/>
              <a:t>&lt;c&gt; &lt;/c&gt;</a:t>
            </a:r>
          </a:p>
          <a:p>
            <a:pPr marL="0" indent="0">
              <a:buNone/>
            </a:pPr>
            <a:r>
              <a:rPr lang="en-GB" dirty="0"/>
              <a:t>&lt;choice&gt;</a:t>
            </a:r>
          </a:p>
          <a:p>
            <a:pPr marL="0" indent="0">
              <a:buNone/>
            </a:pPr>
            <a:r>
              <a:rPr lang="en-GB" dirty="0"/>
              <a:t>   &lt;</a:t>
            </a:r>
            <a:r>
              <a:rPr lang="en-GB" dirty="0" err="1"/>
              <a:t>orig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/>
              <a:t>      &lt;w&gt;</a:t>
            </a:r>
            <a:r>
              <a:rPr lang="en-GB" dirty="0" err="1"/>
              <a:t>nebote</a:t>
            </a:r>
            <a:r>
              <a:rPr lang="en-GB" dirty="0"/>
              <a:t>&lt;/w&gt;</a:t>
            </a:r>
          </a:p>
          <a:p>
            <a:pPr marL="0" indent="0">
              <a:buNone/>
            </a:pPr>
            <a:r>
              <a:rPr lang="en-GB" dirty="0"/>
              <a:t>   &lt;/</a:t>
            </a:r>
            <a:r>
              <a:rPr lang="en-GB" dirty="0" err="1"/>
              <a:t>orig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/>
              <a:t>   &lt;</a:t>
            </a:r>
            <a:r>
              <a:rPr lang="en-GB" dirty="0" err="1"/>
              <a:t>reg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/>
              <a:t>      &lt;w lemma="ne" </a:t>
            </a:r>
            <a:r>
              <a:rPr lang="en-GB" dirty="0" err="1" smtClean="0"/>
              <a:t>ana</a:t>
            </a:r>
            <a:r>
              <a:rPr lang="en-GB" dirty="0" smtClean="0"/>
              <a:t>="#Q</a:t>
            </a:r>
            <a:r>
              <a:rPr lang="en-GB" dirty="0"/>
              <a:t>"&gt;ne&lt;/w&gt;</a:t>
            </a:r>
          </a:p>
          <a:p>
            <a:pPr marL="0" indent="0">
              <a:buNone/>
            </a:pPr>
            <a:r>
              <a:rPr lang="en-GB" dirty="0"/>
              <a:t>      &lt;w lemma="</a:t>
            </a:r>
            <a:r>
              <a:rPr lang="en-GB" dirty="0" err="1"/>
              <a:t>biti</a:t>
            </a:r>
            <a:r>
              <a:rPr lang="en-GB" dirty="0"/>
              <a:t>" </a:t>
            </a:r>
            <a:r>
              <a:rPr lang="en-GB" dirty="0" err="1" smtClean="0"/>
              <a:t>ana</a:t>
            </a:r>
            <a:r>
              <a:rPr lang="en-GB" dirty="0" smtClean="0"/>
              <a:t>="#</a:t>
            </a:r>
            <a:r>
              <a:rPr lang="en-GB" dirty="0" err="1" smtClean="0"/>
              <a:t>Va</a:t>
            </a:r>
            <a:r>
              <a:rPr lang="en-GB" dirty="0"/>
              <a:t>"&gt;</a:t>
            </a:r>
            <a:r>
              <a:rPr lang="en-GB" dirty="0" err="1"/>
              <a:t>boste</a:t>
            </a:r>
            <a:r>
              <a:rPr lang="en-GB" dirty="0"/>
              <a:t>&lt;/w&gt;</a:t>
            </a:r>
          </a:p>
          <a:p>
            <a:pPr marL="0" indent="0">
              <a:buNone/>
            </a:pPr>
            <a:r>
              <a:rPr lang="en-GB" dirty="0"/>
              <a:t>   &lt;/</a:t>
            </a:r>
            <a:r>
              <a:rPr lang="en-GB" dirty="0" err="1"/>
              <a:t>reg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/>
              <a:t>&lt;/choice</a:t>
            </a:r>
            <a:r>
              <a:rPr lang="en-GB" dirty="0" smtClean="0"/>
              <a:t>&gt;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25919"/>
              </p:ext>
            </p:extLst>
          </p:nvPr>
        </p:nvGraphicFramePr>
        <p:xfrm>
          <a:off x="304800" y="3429000"/>
          <a:ext cx="4114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povem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vy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nebote</a:t>
                      </a:r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povem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vi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ne+boste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povedati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ti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ne+biti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dirty="0" err="1" smtClean="0"/>
                        <a:t>Vme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Q+</a:t>
                      </a:r>
                      <a:r>
                        <a:rPr lang="sl-SI" sz="1600" dirty="0" err="1" smtClean="0"/>
                        <a:t>Va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65865" r="65324" b="24260"/>
          <a:stretch/>
        </p:blipFill>
        <p:spPr bwMode="auto">
          <a:xfrm>
            <a:off x="381000" y="838200"/>
            <a:ext cx="33368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5334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l-SI" dirty="0"/>
              <a:t>zahtevno</a:t>
            </a:r>
            <a:r>
              <a:rPr lang="sl-SI" dirty="0" smtClean="0"/>
              <a:t>:</a:t>
            </a:r>
            <a:br>
              <a:rPr lang="sl-SI" dirty="0" smtClean="0"/>
            </a:br>
            <a:r>
              <a:rPr lang="sl-SI" dirty="0" smtClean="0"/>
              <a:t>mejni primeri, dvoumnosti</a:t>
            </a:r>
            <a:r>
              <a:rPr lang="sl-SI" dirty="0"/>
              <a:t>, izjeme, </a:t>
            </a:r>
            <a:r>
              <a:rPr lang="sl-SI" dirty="0" smtClean="0"/>
              <a:t>…</a:t>
            </a:r>
            <a:endParaRPr lang="sl-SI" dirty="0" smtClean="0"/>
          </a:p>
          <a:p>
            <a:pPr marL="0"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1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345" y="838200"/>
            <a:ext cx="4196316" cy="9906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Starejše / sodobne oblike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7135" b="4653"/>
          <a:stretch/>
        </p:blipFill>
        <p:spPr>
          <a:xfrm>
            <a:off x="301256" y="529766"/>
            <a:ext cx="4185684" cy="2925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t="8852" r="1696" b="4392"/>
          <a:stretch/>
        </p:blipFill>
        <p:spPr>
          <a:xfrm>
            <a:off x="2667000" y="3599121"/>
            <a:ext cx="4267200" cy="30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Konkordančnik noSketchEngine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15317" cy="544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5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Pregled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l-SI" dirty="0"/>
              <a:t>o</a:t>
            </a:r>
            <a:r>
              <a:rPr lang="sl-SI" dirty="0" smtClean="0"/>
              <a:t>zadje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d</a:t>
            </a:r>
            <a:r>
              <a:rPr lang="sl-SI" dirty="0" smtClean="0"/>
              <a:t>igitalna knjižnica IMP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k</a:t>
            </a:r>
            <a:r>
              <a:rPr lang="sl-SI" dirty="0" smtClean="0"/>
              <a:t>orpus goo300k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s</a:t>
            </a:r>
            <a:r>
              <a:rPr lang="sl-SI" dirty="0" smtClean="0"/>
              <a:t>lovar IMP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z</a:t>
            </a:r>
            <a:r>
              <a:rPr lang="sl-SI" dirty="0" smtClean="0"/>
              <a:t>aključki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Jeziko</a:t>
            </a:r>
            <a:r>
              <a:rPr lang="sl-SI" dirty="0"/>
              <a:t>slo</a:t>
            </a:r>
            <a:r>
              <a:rPr lang="en-GB" dirty="0" err="1"/>
              <a:t>vni</a:t>
            </a:r>
            <a:r>
              <a:rPr lang="en-GB" dirty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/>
              <a:t>slovenščine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5" y="317205"/>
            <a:ext cx="8229600" cy="990600"/>
          </a:xfrm>
        </p:spPr>
        <p:txBody>
          <a:bodyPr>
            <a:normAutofit/>
          </a:bodyPr>
          <a:lstStyle/>
          <a:p>
            <a:r>
              <a:rPr lang="sl-SI" sz="3600" dirty="0" smtClean="0"/>
              <a:t>Konkordančnik CUWI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0" y="1371600"/>
            <a:ext cx="905893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Več kot le konkordance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399"/>
            <a:ext cx="8229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2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III. Slovar IMP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Vsebuje samo atestirane in ročno pregledane primere iz korpusa:</a:t>
            </a:r>
            <a:endParaRPr lang="en-GB" dirty="0" smtClean="0"/>
          </a:p>
          <a:p>
            <a:pPr marL="731520" lvl="1" indent="-457200">
              <a:buFont typeface="+mj-lt"/>
              <a:buAutoNum type="arabicPeriod"/>
            </a:pPr>
            <a:r>
              <a:rPr lang="sl-SI" dirty="0" smtClean="0"/>
              <a:t>celotni korpus </a:t>
            </a:r>
            <a:r>
              <a:rPr lang="en-GB" dirty="0" smtClean="0"/>
              <a:t>goo</a:t>
            </a:r>
            <a:r>
              <a:rPr lang="sl-SI" dirty="0" smtClean="0"/>
              <a:t>300k (1.100 strani, 300.000 besed)</a:t>
            </a:r>
          </a:p>
          <a:p>
            <a:pPr marL="731520" lvl="1" indent="-457200">
              <a:buFont typeface="+mj-lt"/>
              <a:buAutoNum type="arabicPeriod"/>
            </a:pPr>
            <a:r>
              <a:rPr lang="sl-SI" dirty="0" smtClean="0"/>
              <a:t>dodatni korpus (4.700 strani, 3.000.000 besed, &lt; 1900),</a:t>
            </a:r>
          </a:p>
          <a:p>
            <a:pPr lvl="2"/>
            <a:r>
              <a:rPr lang="sl-SI" sz="1900" dirty="0" smtClean="0"/>
              <a:t>po straneh vzorčen iz digitalne knjižnice IMP</a:t>
            </a:r>
          </a:p>
          <a:p>
            <a:pPr lvl="2"/>
            <a:r>
              <a:rPr lang="sl-SI" sz="1900" dirty="0" smtClean="0"/>
              <a:t>tu ročno pregledane in v slovar zajete samo </a:t>
            </a:r>
            <a:r>
              <a:rPr lang="sl-SI" sz="1900" dirty="0"/>
              <a:t>besedne </a:t>
            </a:r>
            <a:r>
              <a:rPr lang="sl-SI" sz="1900" dirty="0" smtClean="0"/>
              <a:t>oblike, ki:</a:t>
            </a:r>
          </a:p>
          <a:p>
            <a:pPr lvl="3"/>
            <a:r>
              <a:rPr lang="sl-SI" sz="1700" dirty="0" smtClean="0"/>
              <a:t>jih ni v goo300k</a:t>
            </a:r>
          </a:p>
          <a:p>
            <a:pPr lvl="3"/>
            <a:r>
              <a:rPr lang="sl-SI" sz="1700" dirty="0" smtClean="0"/>
              <a:t>se pojavijo vsaj 2x</a:t>
            </a:r>
            <a:endParaRPr lang="sl-SI" sz="3000" dirty="0" smtClean="0"/>
          </a:p>
          <a:p>
            <a:r>
              <a:rPr lang="sl-SI" dirty="0" smtClean="0"/>
              <a:t>Namen slovarja:</a:t>
            </a:r>
          </a:p>
          <a:p>
            <a:pPr lvl="1"/>
            <a:r>
              <a:rPr lang="sl-SI" dirty="0" smtClean="0"/>
              <a:t>za pregledovanje (pretvorba v HTML, postavitev na splet)</a:t>
            </a:r>
          </a:p>
          <a:p>
            <a:pPr lvl="1"/>
            <a:r>
              <a:rPr lang="sl-SI" dirty="0" smtClean="0"/>
              <a:t>kot vir podatkov za jezikovnotehnološka orodja</a:t>
            </a:r>
          </a:p>
          <a:p>
            <a:r>
              <a:rPr lang="sl-SI" dirty="0" smtClean="0"/>
              <a:t>Struktura: </a:t>
            </a:r>
          </a:p>
          <a:p>
            <a:pPr lvl="1"/>
            <a:r>
              <a:rPr lang="sl-SI" dirty="0" smtClean="0"/>
              <a:t>zaglavje (lema, oznaka, razlaga?)</a:t>
            </a:r>
          </a:p>
          <a:p>
            <a:pPr lvl="1"/>
            <a:r>
              <a:rPr lang="sl-SI" dirty="0" smtClean="0"/>
              <a:t>paradigma sodobnih besednih oblik</a:t>
            </a:r>
          </a:p>
          <a:p>
            <a:pPr lvl="2"/>
            <a:r>
              <a:rPr lang="sl-SI" dirty="0" smtClean="0"/>
              <a:t>atestirane variante s primeri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Jeziko</a:t>
            </a:r>
            <a:r>
              <a:rPr lang="sl-SI" dirty="0" smtClean="0"/>
              <a:t>slo</a:t>
            </a:r>
            <a:r>
              <a:rPr lang="en-GB" dirty="0" err="1" smtClean="0"/>
              <a:t>vni</a:t>
            </a:r>
            <a:r>
              <a:rPr lang="en-GB" dirty="0" smtClean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/>
              <a:t>slovenščine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 spletu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5" y="1447800"/>
            <a:ext cx="873996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1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Zastarele besede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razlaga </a:t>
            </a:r>
            <a:r>
              <a:rPr lang="sl-SI" dirty="0"/>
              <a:t>/</a:t>
            </a:r>
            <a:r>
              <a:rPr lang="sl-SI" dirty="0" smtClean="0"/>
              <a:t> in vir</a:t>
            </a:r>
          </a:p>
          <a:p>
            <a:pPr lvl="1"/>
            <a:r>
              <a:rPr lang="sl-SI" i="1" dirty="0"/>
              <a:t>kuha / jed, hrana (</a:t>
            </a:r>
            <a:r>
              <a:rPr lang="sl-SI" i="1" dirty="0" err="1"/>
              <a:t>sskj</a:t>
            </a:r>
            <a:r>
              <a:rPr lang="sl-SI" i="1" dirty="0"/>
              <a:t>)</a:t>
            </a:r>
          </a:p>
          <a:p>
            <a:pPr lvl="1"/>
            <a:r>
              <a:rPr lang="sl-SI" i="1" dirty="0" err="1" smtClean="0"/>
              <a:t>četveriti</a:t>
            </a:r>
            <a:r>
              <a:rPr lang="sl-SI" i="1" dirty="0" smtClean="0"/>
              <a:t>  </a:t>
            </a:r>
            <a:r>
              <a:rPr lang="sl-SI" i="1" dirty="0"/>
              <a:t>/ voditi dvovprežno konjsko vprego (Pleteršnik)</a:t>
            </a:r>
          </a:p>
          <a:p>
            <a:pPr lvl="1"/>
            <a:r>
              <a:rPr lang="sl-SI" i="1" dirty="0" err="1"/>
              <a:t>čeznemoč</a:t>
            </a:r>
            <a:r>
              <a:rPr lang="sl-SI" i="1" dirty="0"/>
              <a:t> / močnejši kot oni (kontekst)</a:t>
            </a:r>
          </a:p>
          <a:p>
            <a:pPr lvl="1"/>
            <a:r>
              <a:rPr lang="sl-SI" i="1" dirty="0" err="1" smtClean="0"/>
              <a:t>cartan</a:t>
            </a:r>
            <a:r>
              <a:rPr lang="sl-SI" i="1" dirty="0" smtClean="0"/>
              <a:t> / dragocen (splet)</a:t>
            </a:r>
          </a:p>
          <a:p>
            <a:pPr lvl="1"/>
            <a:r>
              <a:rPr lang="sl-SI" i="1" dirty="0" err="1" smtClean="0"/>
              <a:t>cedel</a:t>
            </a:r>
            <a:r>
              <a:rPr lang="sl-SI" i="1" dirty="0" smtClean="0"/>
              <a:t>  </a:t>
            </a:r>
            <a:r>
              <a:rPr lang="sl-SI" i="1" dirty="0"/>
              <a:t>/ list (nemško-slovenski slovar)</a:t>
            </a:r>
          </a:p>
          <a:p>
            <a:r>
              <a:rPr lang="sl-SI" sz="2000" dirty="0" smtClean="0"/>
              <a:t>kratka razlaga, </a:t>
            </a:r>
            <a:r>
              <a:rPr lang="sl-SI" sz="2000" dirty="0"/>
              <a:t>po možnosti </a:t>
            </a:r>
            <a:r>
              <a:rPr lang="sl-SI" sz="2000" dirty="0" smtClean="0"/>
              <a:t>sinonimi</a:t>
            </a:r>
            <a:endParaRPr lang="sl-SI" sz="2000" dirty="0"/>
          </a:p>
          <a:p>
            <a:r>
              <a:rPr lang="sl-SI" sz="2000" dirty="0" smtClean="0"/>
              <a:t>zastarelih </a:t>
            </a:r>
            <a:r>
              <a:rPr lang="sl-SI" sz="2000" dirty="0"/>
              <a:t>lem: </a:t>
            </a:r>
            <a:r>
              <a:rPr lang="en-US" sz="2000" dirty="0" smtClean="0"/>
              <a:t>4</a:t>
            </a:r>
            <a:r>
              <a:rPr lang="sl-SI" sz="2000" dirty="0" smtClean="0"/>
              <a:t>.</a:t>
            </a:r>
            <a:r>
              <a:rPr lang="en-US" sz="2000" dirty="0" smtClean="0"/>
              <a:t>177</a:t>
            </a:r>
            <a:r>
              <a:rPr lang="sl-SI" sz="2000" dirty="0" smtClean="0"/>
              <a:t> </a:t>
            </a:r>
            <a:r>
              <a:rPr lang="sl-SI" sz="2000" dirty="0"/>
              <a:t>(SSKJ </a:t>
            </a:r>
            <a:r>
              <a:rPr lang="sl-SI" sz="2000" dirty="0" smtClean="0"/>
              <a:t>1.600</a:t>
            </a:r>
            <a:r>
              <a:rPr lang="sl-SI" sz="2000" dirty="0"/>
              <a:t>, Pleteršnik 770</a:t>
            </a:r>
            <a:r>
              <a:rPr lang="sl-SI" sz="2000" dirty="0" smtClean="0"/>
              <a:t>)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zastarele besede označene že v korpusu </a:t>
            </a:r>
          </a:p>
          <a:p>
            <a:r>
              <a:rPr lang="sl-SI" dirty="0" smtClean="0"/>
              <a:t>razrešene </a:t>
            </a:r>
            <a:r>
              <a:rPr lang="sl-SI" dirty="0"/>
              <a:t>dvoumnosti →</a:t>
            </a:r>
            <a:r>
              <a:rPr lang="sl-SI" dirty="0" smtClean="0"/>
              <a:t> več gesel z isto lemo</a:t>
            </a:r>
          </a:p>
          <a:p>
            <a:pPr lvl="1"/>
            <a:r>
              <a:rPr lang="sl-SI" dirty="0" smtClean="0"/>
              <a:t>npr.</a:t>
            </a:r>
            <a:r>
              <a:rPr lang="sl-SI" i="1" dirty="0" smtClean="0"/>
              <a:t> cveten</a:t>
            </a:r>
            <a:r>
              <a:rPr lang="sl-SI" dirty="0"/>
              <a:t>: „fin, gladek“ </a:t>
            </a:r>
            <a:r>
              <a:rPr lang="sl-SI" dirty="0" smtClean="0"/>
              <a:t>(Pleteršnik)</a:t>
            </a:r>
            <a:endParaRPr lang="sl-SI" dirty="0"/>
          </a:p>
          <a:p>
            <a:pPr lvl="2"/>
            <a:r>
              <a:rPr lang="sl-SI" sz="2000" i="1" dirty="0" err="1" smtClean="0"/>
              <a:t>Piſheta</a:t>
            </a:r>
            <a:r>
              <a:rPr lang="sl-SI" sz="2000" i="1" dirty="0" smtClean="0"/>
              <a:t> </a:t>
            </a:r>
            <a:r>
              <a:rPr lang="sl-SI" sz="2000" i="1" dirty="0"/>
              <a:t>s' </a:t>
            </a:r>
            <a:r>
              <a:rPr lang="sl-SI" sz="2000" i="1" dirty="0" err="1"/>
              <a:t>zvetnim</a:t>
            </a:r>
            <a:r>
              <a:rPr lang="sl-SI" sz="2000" i="1" dirty="0"/>
              <a:t> </a:t>
            </a:r>
            <a:r>
              <a:rPr lang="sl-SI" sz="2000" i="1" dirty="0" err="1" smtClean="0"/>
              <a:t>ohravtam</a:t>
            </a:r>
            <a:endParaRPr lang="sl-SI" sz="2000" i="1" dirty="0" smtClean="0"/>
          </a:p>
          <a:p>
            <a:pPr lvl="2"/>
            <a:r>
              <a:rPr lang="sl-SI" sz="2000" i="1" dirty="0" smtClean="0"/>
              <a:t>v</a:t>
            </a:r>
            <a:r>
              <a:rPr lang="sl-SI" sz="2000" i="1" dirty="0"/>
              <a:t>' en </a:t>
            </a:r>
            <a:r>
              <a:rPr lang="sl-SI" sz="2000" i="1" dirty="0" err="1"/>
              <a:t>piſker</a:t>
            </a:r>
            <a:r>
              <a:rPr lang="sl-SI" sz="2000" i="1" dirty="0"/>
              <a:t> deni </a:t>
            </a:r>
            <a:r>
              <a:rPr lang="sl-SI" sz="2000" i="1" dirty="0" err="1"/>
              <a:t>dvę</a:t>
            </a:r>
            <a:r>
              <a:rPr lang="sl-SI" sz="2000" i="1" dirty="0"/>
              <a:t> </a:t>
            </a:r>
            <a:r>
              <a:rPr lang="sl-SI" sz="2000" i="1" dirty="0" err="1" smtClean="0"/>
              <a:t>shlize</a:t>
            </a:r>
            <a:r>
              <a:rPr lang="sl-SI" sz="2000" i="1" dirty="0" smtClean="0"/>
              <a:t> </a:t>
            </a:r>
            <a:r>
              <a:rPr lang="sl-SI" sz="2000" i="1" dirty="0" err="1"/>
              <a:t>zvętne</a:t>
            </a:r>
            <a:r>
              <a:rPr lang="sl-SI" sz="2000" i="1" dirty="0"/>
              <a:t> </a:t>
            </a:r>
            <a:r>
              <a:rPr lang="sl-SI" sz="2000" i="1" dirty="0" smtClean="0"/>
              <a:t>moke</a:t>
            </a:r>
            <a:endParaRPr lang="sl-SI" sz="2000" i="1" dirty="0"/>
          </a:p>
          <a:p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Obseg slovarja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Jeziko</a:t>
            </a:r>
            <a:r>
              <a:rPr lang="sl-SI" dirty="0" smtClean="0"/>
              <a:t>slo</a:t>
            </a:r>
            <a:r>
              <a:rPr lang="en-GB" dirty="0" err="1" smtClean="0"/>
              <a:t>vni</a:t>
            </a:r>
            <a:r>
              <a:rPr lang="en-GB" dirty="0" smtClean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/>
              <a:t>slovenščine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22592"/>
              </p:ext>
            </p:extLst>
          </p:nvPr>
        </p:nvGraphicFramePr>
        <p:xfrm>
          <a:off x="990600" y="2286000"/>
          <a:ext cx="6781800" cy="318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066800"/>
                <a:gridCol w="1447800"/>
                <a:gridCol w="1828800"/>
              </a:tblGrid>
              <a:tr h="944880">
                <a:tc>
                  <a:txBody>
                    <a:bodyPr/>
                    <a:lstStyle/>
                    <a:p>
                      <a:r>
                        <a:rPr lang="sl-SI" dirty="0" smtClean="0"/>
                        <a:t>Velikost: kaj štejemo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lem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sodobnih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aseline="0" dirty="0" smtClean="0"/>
                        <a:t>oblik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zgodovinskih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oblik</a:t>
                      </a:r>
                      <a:endParaRPr lang="en-US" dirty="0" smtClean="0"/>
                    </a:p>
                  </a:txBody>
                  <a:tcPr/>
                </a:tc>
              </a:tr>
              <a:tr h="447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noProof="0" dirty="0" smtClean="0"/>
                        <a:t>XL:  vse</a:t>
                      </a:r>
                      <a:endParaRPr lang="en-GB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28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12</a:t>
                      </a:r>
                      <a:r>
                        <a:rPr lang="sl-SI" sz="1800" b="0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58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870</a:t>
                      </a:r>
                      <a:endParaRPr lang="sl-SI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81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537</a:t>
                      </a:r>
                      <a:endParaRPr lang="sl-SI" b="0" dirty="0" smtClean="0"/>
                    </a:p>
                  </a:txBody>
                  <a:tcPr/>
                </a:tc>
              </a:tr>
              <a:tr h="447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noProof="0" dirty="0" smtClean="0"/>
                        <a:t>L:    besede</a:t>
                      </a:r>
                      <a:endParaRPr lang="en-GB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21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707</a:t>
                      </a:r>
                      <a:endParaRPr lang="en-GB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51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154 </a:t>
                      </a:r>
                      <a:endParaRPr lang="sl-SI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73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093</a:t>
                      </a:r>
                      <a:endParaRPr lang="sl-SI" b="0" dirty="0" smtClean="0"/>
                    </a:p>
                  </a:txBody>
                  <a:tcPr/>
                </a:tc>
              </a:tr>
              <a:tr h="447214">
                <a:tc>
                  <a:txBody>
                    <a:bodyPr/>
                    <a:lstStyle/>
                    <a:p>
                      <a:r>
                        <a:rPr lang="sl-SI" dirty="0" smtClean="0"/>
                        <a:t>M:   starinske oblike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12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244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24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776</a:t>
                      </a:r>
                      <a:endParaRPr lang="en-GB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35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756</a:t>
                      </a:r>
                      <a:endParaRPr lang="en-GB" b="0" dirty="0" smtClean="0"/>
                    </a:p>
                  </a:txBody>
                  <a:tcPr/>
                </a:tc>
              </a:tr>
              <a:tr h="447214">
                <a:tc>
                  <a:txBody>
                    <a:bodyPr/>
                    <a:lstStyle/>
                    <a:p>
                      <a:r>
                        <a:rPr lang="sl-SI" dirty="0" smtClean="0"/>
                        <a:t>S:    zastarele besede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4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177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6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175</a:t>
                      </a:r>
                      <a:endParaRPr lang="en-GB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6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900</a:t>
                      </a:r>
                      <a:endParaRPr lang="en-GB" b="0" dirty="0" smtClean="0"/>
                    </a:p>
                  </a:txBody>
                  <a:tcPr/>
                </a:tc>
              </a:tr>
              <a:tr h="447214">
                <a:tc>
                  <a:txBody>
                    <a:bodyPr/>
                    <a:lstStyle/>
                    <a:p>
                      <a:r>
                        <a:rPr lang="sl-SI" dirty="0" smtClean="0"/>
                        <a:t>XS:  stičnost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892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2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348</a:t>
                      </a:r>
                      <a:endParaRPr lang="en-GB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5</a:t>
                      </a:r>
                      <a:r>
                        <a:rPr lang="sl-SI" sz="1800" b="0" dirty="0" smtClean="0"/>
                        <a:t>.</a:t>
                      </a:r>
                      <a:r>
                        <a:rPr lang="en-US" sz="1800" b="0" dirty="0" smtClean="0"/>
                        <a:t>189</a:t>
                      </a:r>
                      <a:endParaRPr lang="en-GB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0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IV. ToTrTaLe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Orodje za procesiranje starejših besedil:</a:t>
            </a:r>
          </a:p>
          <a:p>
            <a:pPr marL="457200" indent="-457200">
              <a:buFont typeface="+mj-lt"/>
              <a:buAutoNum type="arabicPeriod"/>
            </a:pPr>
            <a:r>
              <a:rPr lang="sl-SI" u="sng" dirty="0" smtClean="0"/>
              <a:t>To</a:t>
            </a:r>
            <a:r>
              <a:rPr lang="sl-SI" dirty="0" smtClean="0"/>
              <a:t>kenizacija: razdelitev besedila na besede</a:t>
            </a:r>
          </a:p>
          <a:p>
            <a:pPr marL="457200" indent="-457200">
              <a:buFont typeface="+mj-lt"/>
              <a:buAutoNum type="arabicPeriod"/>
            </a:pPr>
            <a:r>
              <a:rPr lang="sl-SI" u="sng" dirty="0" smtClean="0"/>
              <a:t>Tr</a:t>
            </a:r>
            <a:r>
              <a:rPr lang="sl-SI" dirty="0" smtClean="0"/>
              <a:t>anskripcija: posodabljanje besednih oblik</a:t>
            </a:r>
          </a:p>
          <a:p>
            <a:pPr marL="457200" indent="-457200">
              <a:buFont typeface="+mj-lt"/>
              <a:buAutoNum type="arabicPeriod"/>
            </a:pPr>
            <a:r>
              <a:rPr lang="sl-SI" u="sng" dirty="0" smtClean="0"/>
              <a:t>Ta</a:t>
            </a:r>
            <a:r>
              <a:rPr lang="sl-SI" dirty="0" smtClean="0"/>
              <a:t>giranje: oblikoskladenjsko označevanje</a:t>
            </a:r>
          </a:p>
          <a:p>
            <a:pPr marL="457200" indent="-457200">
              <a:buFont typeface="+mj-lt"/>
              <a:buAutoNum type="arabicPeriod"/>
            </a:pPr>
            <a:r>
              <a:rPr lang="sl-SI" u="sng" dirty="0" smtClean="0"/>
              <a:t>Le</a:t>
            </a:r>
            <a:r>
              <a:rPr lang="sl-SI" dirty="0" smtClean="0"/>
              <a:t>matizacija: pripis osnovne oblike</a:t>
            </a:r>
          </a:p>
          <a:p>
            <a:pPr marL="457200" indent="-457200">
              <a:buFont typeface="+mj-lt"/>
              <a:buAutoNum type="arabicPeriod"/>
            </a:pPr>
            <a:endParaRPr lang="sl-SI" dirty="0"/>
          </a:p>
          <a:p>
            <a:r>
              <a:rPr lang="sl-SI" dirty="0" smtClean="0"/>
              <a:t>uporablja slovar IMP, pravila </a:t>
            </a:r>
            <a:r>
              <a:rPr lang="sl-SI" dirty="0"/>
              <a:t>za transkripcijo (</a:t>
            </a:r>
            <a:r>
              <a:rPr lang="sl-SI" i="1" dirty="0" smtClean="0"/>
              <a:t>eh#:ih#</a:t>
            </a:r>
            <a:r>
              <a:rPr lang="sl-SI" dirty="0" smtClean="0"/>
              <a:t>) in modela za označevanje in lematizacijo sodobne slovenščine</a:t>
            </a:r>
          </a:p>
          <a:p>
            <a:r>
              <a:rPr lang="sl-SI" dirty="0"/>
              <a:t>DK </a:t>
            </a:r>
            <a:r>
              <a:rPr lang="sl-SI" dirty="0" smtClean="0"/>
              <a:t>IMP → korpus IMP (tudi v konkordančnikih)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1700" dirty="0"/>
              <a:t>ERJAVEC, Tomaž. </a:t>
            </a:r>
            <a:r>
              <a:rPr lang="sl-SI" sz="1700" dirty="0" err="1"/>
              <a:t>Automatic</a:t>
            </a:r>
            <a:r>
              <a:rPr lang="sl-SI" sz="1700" dirty="0"/>
              <a:t> </a:t>
            </a:r>
            <a:r>
              <a:rPr lang="sl-SI" sz="1700" dirty="0" err="1"/>
              <a:t>linguistic</a:t>
            </a:r>
            <a:r>
              <a:rPr lang="sl-SI" sz="1700" dirty="0"/>
              <a:t> </a:t>
            </a:r>
            <a:r>
              <a:rPr lang="sl-SI" sz="1700" dirty="0" err="1"/>
              <a:t>annotation</a:t>
            </a:r>
            <a:r>
              <a:rPr lang="sl-SI" sz="1700" dirty="0"/>
              <a:t> </a:t>
            </a:r>
            <a:r>
              <a:rPr lang="sl-SI" sz="1700" dirty="0" err="1"/>
              <a:t>of</a:t>
            </a:r>
            <a:r>
              <a:rPr lang="sl-SI" sz="1700" dirty="0"/>
              <a:t> </a:t>
            </a:r>
            <a:r>
              <a:rPr lang="sl-SI" sz="1700" dirty="0" err="1"/>
              <a:t>historical</a:t>
            </a:r>
            <a:r>
              <a:rPr lang="sl-SI" sz="1700" dirty="0"/>
              <a:t> language : ToTrTaLe </a:t>
            </a:r>
            <a:r>
              <a:rPr lang="sl-SI" sz="1700" dirty="0" err="1"/>
              <a:t>and</a:t>
            </a:r>
            <a:r>
              <a:rPr lang="sl-SI" sz="1700" dirty="0"/>
              <a:t> XIX </a:t>
            </a:r>
            <a:r>
              <a:rPr lang="sl-SI" sz="1700" dirty="0" err="1"/>
              <a:t>century</a:t>
            </a:r>
            <a:r>
              <a:rPr lang="sl-SI" sz="1700" dirty="0"/>
              <a:t> </a:t>
            </a:r>
            <a:r>
              <a:rPr lang="sl-SI" sz="1700" dirty="0" err="1"/>
              <a:t>Slovene</a:t>
            </a:r>
            <a:r>
              <a:rPr lang="sl-SI" sz="1700" dirty="0"/>
              <a:t>. V: </a:t>
            </a:r>
            <a:r>
              <a:rPr lang="sl-SI" sz="1700" i="1" dirty="0" smtClean="0"/>
              <a:t>5th </a:t>
            </a:r>
            <a:r>
              <a:rPr lang="sl-SI" sz="1700" i="1" dirty="0" err="1"/>
              <a:t>Workshop</a:t>
            </a:r>
            <a:r>
              <a:rPr lang="sl-SI" sz="1700" i="1" dirty="0"/>
              <a:t> on Language </a:t>
            </a:r>
            <a:r>
              <a:rPr lang="sl-SI" sz="1700" i="1" dirty="0" err="1"/>
              <a:t>Technology</a:t>
            </a:r>
            <a:r>
              <a:rPr lang="sl-SI" sz="1700" i="1" dirty="0"/>
              <a:t> </a:t>
            </a:r>
            <a:r>
              <a:rPr lang="sl-SI" sz="1700" i="1" dirty="0" err="1"/>
              <a:t>for</a:t>
            </a:r>
            <a:r>
              <a:rPr lang="sl-SI" sz="1700" i="1" dirty="0"/>
              <a:t> </a:t>
            </a:r>
            <a:r>
              <a:rPr lang="sl-SI" sz="1700" i="1" dirty="0" err="1"/>
              <a:t>Cultural</a:t>
            </a:r>
            <a:r>
              <a:rPr lang="sl-SI" sz="1700" i="1" dirty="0"/>
              <a:t> </a:t>
            </a:r>
            <a:r>
              <a:rPr lang="sl-SI" sz="1700" i="1" dirty="0" err="1"/>
              <a:t>Heritage</a:t>
            </a:r>
            <a:r>
              <a:rPr lang="sl-SI" sz="1700" i="1" dirty="0"/>
              <a:t>, Social </a:t>
            </a:r>
            <a:r>
              <a:rPr lang="sl-SI" sz="1700" i="1" dirty="0" err="1"/>
              <a:t>Sciences</a:t>
            </a:r>
            <a:r>
              <a:rPr lang="sl-SI" sz="1700" i="1" dirty="0"/>
              <a:t>, </a:t>
            </a:r>
            <a:r>
              <a:rPr lang="sl-SI" sz="1700" i="1" dirty="0" err="1"/>
              <a:t>and</a:t>
            </a:r>
            <a:r>
              <a:rPr lang="sl-SI" sz="1700" i="1" dirty="0"/>
              <a:t> </a:t>
            </a:r>
            <a:r>
              <a:rPr lang="sl-SI" sz="1700" i="1" dirty="0" err="1" smtClean="0"/>
              <a:t>Humanities</a:t>
            </a:r>
            <a:r>
              <a:rPr lang="sl-SI" sz="1700" dirty="0" smtClean="0"/>
              <a:t>, </a:t>
            </a:r>
            <a:r>
              <a:rPr lang="sl-SI" sz="1700" dirty="0" err="1"/>
              <a:t>June</a:t>
            </a:r>
            <a:r>
              <a:rPr lang="sl-SI" sz="1700" dirty="0"/>
              <a:t> 19-24, 2011, Portland, Oregon, USA. </a:t>
            </a:r>
            <a:r>
              <a:rPr lang="sl-SI" sz="1700" i="1" dirty="0"/>
              <a:t>LaTeCH 2011</a:t>
            </a:r>
            <a:r>
              <a:rPr lang="sl-SI" sz="1700" dirty="0"/>
              <a:t>. Portland: </a:t>
            </a:r>
            <a:r>
              <a:rPr lang="sl-SI" sz="1700" dirty="0" err="1"/>
              <a:t>Association</a:t>
            </a:r>
            <a:r>
              <a:rPr lang="sl-SI" sz="1700" dirty="0"/>
              <a:t> </a:t>
            </a:r>
            <a:r>
              <a:rPr lang="sl-SI" sz="1700" dirty="0" err="1"/>
              <a:t>for</a:t>
            </a:r>
            <a:r>
              <a:rPr lang="sl-SI" sz="1700" dirty="0"/>
              <a:t> </a:t>
            </a:r>
            <a:r>
              <a:rPr lang="sl-SI" sz="1700" dirty="0" err="1"/>
              <a:t>Computational</a:t>
            </a:r>
            <a:r>
              <a:rPr lang="sl-SI" sz="1700" dirty="0"/>
              <a:t> </a:t>
            </a:r>
            <a:r>
              <a:rPr lang="sl-SI" sz="1700" dirty="0" err="1"/>
              <a:t>Linguistics</a:t>
            </a:r>
            <a:r>
              <a:rPr lang="sl-SI" sz="1700" dirty="0"/>
              <a:t>, 2011, str. 33-38</a:t>
            </a:r>
            <a:endParaRPr lang="sl-SI" sz="17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Dva pristopa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 jezikoslovno-infrastrukturnim projektom</a:t>
            </a:r>
          </a:p>
          <a:p>
            <a:endParaRPr lang="sl-SI" dirty="0" smtClean="0"/>
          </a:p>
          <a:p>
            <a:r>
              <a:rPr lang="sl-SI" dirty="0" smtClean="0"/>
              <a:t>„klasičen“ pristop: daljše državno financiranje, načrtovanje, narejen &amp; zaključen, dostopen za branje: </a:t>
            </a:r>
            <a:br>
              <a:rPr lang="sl-SI" dirty="0" smtClean="0"/>
            </a:br>
            <a:r>
              <a:rPr lang="sl-SI" dirty="0" smtClean="0"/>
              <a:t>SSKJ</a:t>
            </a:r>
            <a:r>
              <a:rPr lang="sl-SI" dirty="0"/>
              <a:t>, </a:t>
            </a:r>
            <a:r>
              <a:rPr lang="sl-SI" dirty="0" smtClean="0"/>
              <a:t>TURS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IMP: mednarodno in postopno financiranje, ciklično-kaotično-celostni pristop, več napak, a večji obseg in večja dostopnost … </a:t>
            </a:r>
            <a:r>
              <a:rPr lang="sl-SI" dirty="0" err="1" smtClean="0"/>
              <a:t>množicanje</a:t>
            </a:r>
            <a:r>
              <a:rPr lang="sl-SI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Zaključki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sz="2900" dirty="0" smtClean="0"/>
              <a:t>Predstavljeni trije obsežni, medsebojno povezani in označeni viri starejše slovenščine:</a:t>
            </a:r>
          </a:p>
          <a:p>
            <a:r>
              <a:rPr lang="sl-SI" sz="2900" dirty="0" smtClean="0"/>
              <a:t>za jezikoslovce (digitalna knjižnica, konkordančnik, pregledovalnik slovarja)</a:t>
            </a:r>
          </a:p>
          <a:p>
            <a:pPr lvl="1"/>
            <a:r>
              <a:rPr lang="sl-SI" sz="2600" dirty="0" smtClean="0"/>
              <a:t>se uporabljajo na FF, mogoče tudi na kakšni gimnaziji in </a:t>
            </a:r>
            <a:r>
              <a:rPr lang="sl-SI" sz="2600" dirty="0" smtClean="0"/>
              <a:t>OŠ</a:t>
            </a:r>
            <a:endParaRPr lang="sl-SI" sz="2600" dirty="0" smtClean="0"/>
          </a:p>
          <a:p>
            <a:r>
              <a:rPr lang="sl-SI" sz="2900" dirty="0" smtClean="0"/>
              <a:t>za razvoj jezikovnih tehnologij (licenca CC-BY)</a:t>
            </a:r>
          </a:p>
          <a:p>
            <a:pPr lvl="1"/>
            <a:r>
              <a:rPr lang="sl-SI" sz="2600" dirty="0" smtClean="0"/>
              <a:t>prvo (IMPACT) verzijo slovarja uporabljajo na dLib.si</a:t>
            </a:r>
            <a:endParaRPr lang="sl-SI" dirty="0" smtClean="0"/>
          </a:p>
          <a:p>
            <a:r>
              <a:rPr lang="sl-SI" sz="2600" dirty="0"/>
              <a:t>j</a:t>
            </a:r>
            <a:r>
              <a:rPr lang="sl-SI" sz="2600" dirty="0" smtClean="0"/>
              <a:t>avno dostopno:</a:t>
            </a:r>
          </a:p>
          <a:p>
            <a:pPr lvl="1"/>
            <a:r>
              <a:rPr lang="sl-SI" sz="2600" dirty="0" smtClean="0"/>
              <a:t>DL: 2013-03-24</a:t>
            </a:r>
          </a:p>
          <a:p>
            <a:pPr lvl="1"/>
            <a:r>
              <a:rPr lang="sl-SI" sz="2600" dirty="0" smtClean="0"/>
              <a:t>goo300k, </a:t>
            </a:r>
            <a:r>
              <a:rPr lang="sl-SI" sz="2600" dirty="0" err="1" smtClean="0"/>
              <a:t>imp</a:t>
            </a:r>
            <a:r>
              <a:rPr lang="sl-SI" sz="2600" dirty="0" smtClean="0"/>
              <a:t>: 2012-06-15 (!)</a:t>
            </a:r>
          </a:p>
          <a:p>
            <a:pPr lvl="1"/>
            <a:r>
              <a:rPr lang="sl-SI" sz="2600" dirty="0" smtClean="0"/>
              <a:t>slovar</a:t>
            </a:r>
            <a:r>
              <a:rPr lang="sl-SI" sz="2600" dirty="0"/>
              <a:t>: </a:t>
            </a:r>
            <a:r>
              <a:rPr lang="sl-SI" sz="2600" dirty="0" smtClean="0"/>
              <a:t>2012-12-26</a:t>
            </a:r>
          </a:p>
          <a:p>
            <a:pPr lvl="1"/>
            <a:endParaRPr lang="sl-SI" sz="2300" dirty="0"/>
          </a:p>
          <a:p>
            <a:pPr marL="0" indent="0">
              <a:buNone/>
            </a:pPr>
            <a:r>
              <a:rPr lang="sl-SI" sz="2200" dirty="0" smtClean="0"/>
              <a:t>ERJAVEC</a:t>
            </a:r>
            <a:r>
              <a:rPr lang="sl-SI" sz="2200" dirty="0"/>
              <a:t>, Tomaž. Jezikoslovni viri starejše slovenščine. V: VODOPIVEC, Ines (ur.). </a:t>
            </a:r>
            <a:r>
              <a:rPr lang="sl-SI" sz="2200" i="1" dirty="0"/>
              <a:t>Ljubljana v </a:t>
            </a:r>
            <a:r>
              <a:rPr lang="sl-SI" sz="2200" i="1" dirty="0" err="1"/>
              <a:t>BiTiH</a:t>
            </a:r>
            <a:r>
              <a:rPr lang="sl-SI" sz="2200" i="1" dirty="0"/>
              <a:t> - </a:t>
            </a:r>
            <a:r>
              <a:rPr lang="sl-SI" sz="2200" i="1" dirty="0" err="1"/>
              <a:t>BiTi</a:t>
            </a:r>
            <a:r>
              <a:rPr lang="sl-SI" sz="2200" i="1" dirty="0"/>
              <a:t> v Ljubljani : prispevki iz prvega ljubljanskega kongresa digitalizacije kulturne dediščine: tematska številka</a:t>
            </a:r>
            <a:r>
              <a:rPr lang="sl-SI" sz="2200" dirty="0"/>
              <a:t>, (Knjižnica, 56, 3). Ljubljana: Zveza bibliotekarskih društev Slovenije: NUK, 2012, str. 205-221</a:t>
            </a:r>
            <a:r>
              <a:rPr lang="sl-SI" sz="2200" dirty="0" smtClean="0"/>
              <a:t>.</a:t>
            </a:r>
            <a:endParaRPr lang="sl-SI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Jeziko</a:t>
            </a:r>
            <a:r>
              <a:rPr lang="sl-SI" dirty="0"/>
              <a:t>slo</a:t>
            </a:r>
            <a:r>
              <a:rPr lang="en-GB" dirty="0" err="1"/>
              <a:t>vni</a:t>
            </a:r>
            <a:r>
              <a:rPr lang="en-GB" dirty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/>
              <a:t>slovenščine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sl-SI" dirty="0"/>
              <a:t>Nadaljnje </a:t>
            </a:r>
            <a:r>
              <a:rPr lang="sl-SI" dirty="0" smtClean="0"/>
              <a:t>delo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številke v predavanju iz trenutnega stanja</a:t>
            </a:r>
          </a:p>
          <a:p>
            <a:r>
              <a:rPr lang="sl-SI" dirty="0" smtClean="0"/>
              <a:t>naslednjo izdajo (</a:t>
            </a:r>
            <a:r>
              <a:rPr lang="sl-SI" dirty="0" err="1"/>
              <a:t>v</a:t>
            </a:r>
            <a:r>
              <a:rPr lang="sl-SI" dirty="0" err="1" smtClean="0"/>
              <a:t>1.0</a:t>
            </a:r>
            <a:r>
              <a:rPr lang="sl-SI" dirty="0" smtClean="0"/>
              <a:t>) načrtujemo 2013-06</a:t>
            </a:r>
            <a:endParaRPr lang="sl-SI" dirty="0"/>
          </a:p>
          <a:p>
            <a:pPr lvl="1"/>
            <a:r>
              <a:rPr lang="sl-SI" dirty="0"/>
              <a:t>čistimo razširjeni </a:t>
            </a:r>
            <a:r>
              <a:rPr lang="sl-SI" dirty="0" smtClean="0"/>
              <a:t>korpus in slovar</a:t>
            </a:r>
          </a:p>
          <a:p>
            <a:pPr lvl="1"/>
            <a:r>
              <a:rPr lang="sl-SI" dirty="0" smtClean="0"/>
              <a:t>dopolnjujemo metapodatke in uvajamo taksonomijo</a:t>
            </a:r>
          </a:p>
          <a:p>
            <a:pPr lvl="1"/>
            <a:r>
              <a:rPr lang="sl-SI" dirty="0" smtClean="0"/>
              <a:t>pišemo uvod v slovar in korpus</a:t>
            </a:r>
            <a:endParaRPr lang="sl-SI" dirty="0"/>
          </a:p>
          <a:p>
            <a:pPr lvl="1"/>
            <a:r>
              <a:rPr lang="sl-SI" dirty="0" smtClean="0"/>
              <a:t>ko bosta goo300k in slovar </a:t>
            </a:r>
            <a:r>
              <a:rPr lang="sl-SI" dirty="0" smtClean="0"/>
              <a:t>končana, </a:t>
            </a:r>
            <a:br>
              <a:rPr lang="sl-SI" dirty="0" smtClean="0"/>
            </a:br>
            <a:r>
              <a:rPr lang="sl-SI" dirty="0" smtClean="0"/>
              <a:t>bomo </a:t>
            </a:r>
            <a:r>
              <a:rPr lang="sl-SI" dirty="0" smtClean="0"/>
              <a:t>ponovno naučili </a:t>
            </a:r>
            <a:r>
              <a:rPr lang="en-GB" dirty="0" smtClean="0"/>
              <a:t>ToTrTaLe</a:t>
            </a:r>
            <a:r>
              <a:rPr lang="sl-SI" dirty="0"/>
              <a:t>:</a:t>
            </a:r>
            <a:endParaRPr lang="sl-SI" dirty="0" smtClean="0"/>
          </a:p>
          <a:p>
            <a:pPr lvl="2"/>
            <a:r>
              <a:rPr lang="sl-SI" sz="2000" smtClean="0"/>
              <a:t>na </a:t>
            </a:r>
            <a:r>
              <a:rPr lang="sl-SI" sz="2000" dirty="0" smtClean="0"/>
              <a:t>novo označiti korpus IMP → konkordančnik</a:t>
            </a:r>
            <a:endParaRPr lang="sl-SI" dirty="0" smtClean="0"/>
          </a:p>
          <a:p>
            <a:r>
              <a:rPr lang="sl-SI" dirty="0" smtClean="0"/>
              <a:t>raziskovalno delo na čim boljših avtomatskih metodah za normalizacijo in oblikoskladenjsko označevanje starejše slovenščine (+ tvitov)</a:t>
            </a:r>
          </a:p>
          <a:p>
            <a:r>
              <a:rPr lang="sl-SI" dirty="0" smtClean="0"/>
              <a:t>izziv</a:t>
            </a:r>
            <a:r>
              <a:rPr lang="sl-SI" dirty="0"/>
              <a:t>: </a:t>
            </a:r>
            <a:r>
              <a:rPr lang="sl-SI" dirty="0" smtClean="0"/>
              <a:t>statistično strojno prevajanje med starejšo in sodobno slovenščino (besedotvorje, skladnja)</a:t>
            </a:r>
          </a:p>
          <a:p>
            <a:r>
              <a:rPr lang="sl-SI" dirty="0" smtClean="0"/>
              <a:t>in seveda - jezikoslovne študije!</a:t>
            </a:r>
            <a:endParaRPr lang="sl-SI" dirty="0"/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Jeziko</a:t>
            </a:r>
            <a:r>
              <a:rPr lang="sl-SI" dirty="0"/>
              <a:t>slo</a:t>
            </a:r>
            <a:r>
              <a:rPr lang="en-GB" dirty="0" err="1"/>
              <a:t>vni</a:t>
            </a:r>
            <a:r>
              <a:rPr lang="en-GB" dirty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/>
              <a:t>slovenščine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>
            <a:normAutofit/>
          </a:bodyPr>
          <a:lstStyle/>
          <a:p>
            <a:r>
              <a:rPr lang="sl-SI" dirty="0" smtClean="0"/>
              <a:t>Motivacija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/>
              <a:t>Jezikovne tehnologije:</a:t>
            </a:r>
          </a:p>
          <a:p>
            <a:pPr lvl="1"/>
            <a:r>
              <a:rPr lang="sl-SI" sz="2400" dirty="0" smtClean="0"/>
              <a:t>iz</a:t>
            </a:r>
            <a:r>
              <a:rPr lang="sl-SI" sz="2400" dirty="0" smtClean="0"/>
              <a:t>boljšanje </a:t>
            </a:r>
            <a:r>
              <a:rPr lang="sl-SI" sz="2400" dirty="0"/>
              <a:t>avtomatskega prepoznavanja besedil (OCR)</a:t>
            </a:r>
          </a:p>
          <a:p>
            <a:pPr lvl="1"/>
            <a:r>
              <a:rPr lang="sl-SI" sz="2400" dirty="0"/>
              <a:t>iskanje po polnem besedilu digitalnih knjižnic</a:t>
            </a:r>
          </a:p>
          <a:p>
            <a:pPr lvl="1"/>
            <a:r>
              <a:rPr lang="sl-SI" sz="2400" dirty="0"/>
              <a:t>posodabljanje starejših besedil</a:t>
            </a:r>
          </a:p>
          <a:p>
            <a:pPr lvl="1"/>
            <a:r>
              <a:rPr lang="sl-SI" sz="2400" dirty="0"/>
              <a:t>(postaranje sodobnih besedil)</a:t>
            </a:r>
          </a:p>
          <a:p>
            <a:pPr marL="0" indent="0">
              <a:buNone/>
            </a:pPr>
            <a:r>
              <a:rPr lang="sl-SI" sz="3000" dirty="0" smtClean="0"/>
              <a:t>Humanistika:</a:t>
            </a:r>
            <a:endParaRPr lang="sl-SI" sz="3000" dirty="0"/>
          </a:p>
          <a:p>
            <a:pPr lvl="1"/>
            <a:r>
              <a:rPr lang="sl-SI" sz="2400" dirty="0"/>
              <a:t>d</a:t>
            </a:r>
            <a:r>
              <a:rPr lang="sl-SI" sz="2400" dirty="0" smtClean="0"/>
              <a:t>igitalna knjižnica: </a:t>
            </a:r>
            <a:r>
              <a:rPr lang="sl-SI" sz="2400" dirty="0"/>
              <a:t>o čem so včasih pisali</a:t>
            </a:r>
          </a:p>
          <a:p>
            <a:pPr lvl="1"/>
            <a:r>
              <a:rPr lang="sl-SI" sz="2400" dirty="0"/>
              <a:t>k</a:t>
            </a:r>
            <a:r>
              <a:rPr lang="sl-SI" sz="2400" dirty="0" smtClean="0"/>
              <a:t>orpus: </a:t>
            </a:r>
            <a:r>
              <a:rPr lang="sl-SI" sz="2400" dirty="0"/>
              <a:t>kako </a:t>
            </a:r>
            <a:r>
              <a:rPr lang="sl-SI" sz="2400" dirty="0" smtClean="0"/>
              <a:t>so </a:t>
            </a:r>
            <a:r>
              <a:rPr lang="sl-SI" sz="2400" dirty="0"/>
              <a:t>pisali in kako se je jezik spreminjal</a:t>
            </a:r>
          </a:p>
          <a:p>
            <a:pPr lvl="1"/>
            <a:r>
              <a:rPr lang="sl-SI" sz="2400" dirty="0"/>
              <a:t>s</a:t>
            </a:r>
            <a:r>
              <a:rPr lang="sl-SI" sz="2400" dirty="0" smtClean="0"/>
              <a:t>lovar: </a:t>
            </a:r>
            <a:r>
              <a:rPr lang="sl-SI" sz="2400" dirty="0"/>
              <a:t>kaj pomenijo </a:t>
            </a:r>
            <a:r>
              <a:rPr lang="sl-SI" sz="2400" dirty="0" smtClean="0"/>
              <a:t>zastarele besede </a:t>
            </a:r>
            <a:r>
              <a:rPr lang="sl-SI" sz="2400" dirty="0"/>
              <a:t>in kako so </a:t>
            </a:r>
            <a:r>
              <a:rPr lang="sl-SI" sz="2400" dirty="0" smtClean="0"/>
              <a:t>bile </a:t>
            </a:r>
            <a:r>
              <a:rPr lang="sl-SI" sz="2400" dirty="0"/>
              <a:t>zapisane</a:t>
            </a:r>
            <a:endParaRPr lang="en-GB" sz="2400" dirty="0"/>
          </a:p>
          <a:p>
            <a:pPr lvl="1"/>
            <a:endParaRPr lang="sl-SI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Jeziko</a:t>
            </a:r>
            <a:r>
              <a:rPr lang="sl-SI" dirty="0"/>
              <a:t>slo</a:t>
            </a:r>
            <a:r>
              <a:rPr lang="en-GB" dirty="0" err="1"/>
              <a:t>vni</a:t>
            </a:r>
            <a:r>
              <a:rPr lang="en-GB" dirty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 smtClean="0"/>
              <a:t>slovenščine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77" y="3657600"/>
            <a:ext cx="82296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4000" b="1" dirty="0" err="1">
                <a:latin typeface="Old English Text MT" pitchFamily="66" charset="0"/>
              </a:rPr>
              <a:t>Hvalla</a:t>
            </a:r>
            <a:r>
              <a:rPr lang="sl-SI" sz="4000" b="1" dirty="0">
                <a:latin typeface="Old English Text MT" pitchFamily="66" charset="0"/>
              </a:rPr>
              <a:t> </a:t>
            </a:r>
            <a:r>
              <a:rPr lang="sl-SI" sz="4000" b="1" dirty="0" smtClean="0">
                <a:latin typeface="Old English Text MT" pitchFamily="66" charset="0"/>
              </a:rPr>
              <a:t>Vam na </a:t>
            </a:r>
            <a:r>
              <a:rPr lang="sl-SI" sz="4000" b="1" dirty="0" err="1" smtClean="0">
                <a:latin typeface="Old English Text MT" pitchFamily="66" charset="0"/>
              </a:rPr>
              <a:t>poſornoſti</a:t>
            </a:r>
            <a:r>
              <a:rPr lang="sl-SI" sz="4000" b="1" dirty="0">
                <a:latin typeface="Old English Text MT" pitchFamily="66" charset="0"/>
              </a:rPr>
              <a:t>!</a:t>
            </a:r>
            <a:endParaRPr lang="en-GB" sz="4000" dirty="0">
              <a:latin typeface="Old English Text MT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Jeziko</a:t>
            </a:r>
            <a:r>
              <a:rPr lang="sl-SI" smtClean="0"/>
              <a:t>slo</a:t>
            </a:r>
            <a:r>
              <a:rPr lang="en-GB" smtClean="0"/>
              <a:t>vni viri starejše 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914400"/>
            <a:ext cx="80159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Pri izdelavi jezikovnih virov IMP so sodelovali:</a:t>
            </a:r>
          </a:p>
          <a:p>
            <a:r>
              <a:rPr lang="en-GB" dirty="0" smtClean="0"/>
              <a:t>Kozma </a:t>
            </a:r>
            <a:r>
              <a:rPr lang="en-GB" dirty="0" err="1"/>
              <a:t>Ahačič</a:t>
            </a:r>
            <a:r>
              <a:rPr lang="en-GB" dirty="0"/>
              <a:t>, Tina </a:t>
            </a:r>
            <a:r>
              <a:rPr lang="en-GB" dirty="0" err="1"/>
              <a:t>Benčina</a:t>
            </a:r>
            <a:r>
              <a:rPr lang="en-GB" dirty="0"/>
              <a:t>, Katja Cingerle, </a:t>
            </a:r>
            <a:r>
              <a:rPr lang="en-GB" dirty="0" err="1"/>
              <a:t>Metod</a:t>
            </a:r>
            <a:r>
              <a:rPr lang="en-GB" dirty="0"/>
              <a:t> </a:t>
            </a:r>
            <a:r>
              <a:rPr lang="en-GB" dirty="0" err="1"/>
              <a:t>Čepar</a:t>
            </a:r>
            <a:r>
              <a:rPr lang="en-GB" dirty="0"/>
              <a:t>, Darja Fišer,</a:t>
            </a:r>
          </a:p>
          <a:p>
            <a:r>
              <a:rPr lang="en-GB" dirty="0"/>
              <a:t>Miran Hladnik, Alenka </a:t>
            </a:r>
            <a:r>
              <a:rPr lang="en-GB" dirty="0" err="1"/>
              <a:t>Jelovšek</a:t>
            </a:r>
            <a:r>
              <a:rPr lang="en-GB" dirty="0"/>
              <a:t>, </a:t>
            </a:r>
            <a:r>
              <a:rPr lang="en-GB" dirty="0" err="1"/>
              <a:t>Urška</a:t>
            </a:r>
            <a:r>
              <a:rPr lang="en-GB" dirty="0"/>
              <a:t> </a:t>
            </a:r>
            <a:r>
              <a:rPr lang="en-GB" dirty="0" err="1"/>
              <a:t>Kamenšek</a:t>
            </a:r>
            <a:r>
              <a:rPr lang="en-GB" dirty="0"/>
              <a:t>, Alenka </a:t>
            </a:r>
            <a:r>
              <a:rPr lang="en-GB" dirty="0" err="1"/>
              <a:t>Kavčič</a:t>
            </a:r>
            <a:r>
              <a:rPr lang="en-GB" dirty="0"/>
              <a:t> Čolić,</a:t>
            </a:r>
          </a:p>
          <a:p>
            <a:r>
              <a:rPr lang="en-GB" dirty="0" err="1"/>
              <a:t>Domen</a:t>
            </a:r>
            <a:r>
              <a:rPr lang="en-GB" dirty="0"/>
              <a:t> </a:t>
            </a:r>
            <a:r>
              <a:rPr lang="en-GB" dirty="0" err="1"/>
              <a:t>Kermc</a:t>
            </a:r>
            <a:r>
              <a:rPr lang="en-GB" dirty="0"/>
              <a:t>, </a:t>
            </a:r>
            <a:r>
              <a:rPr lang="en-GB" dirty="0" err="1"/>
              <a:t>Maša</a:t>
            </a:r>
            <a:r>
              <a:rPr lang="en-GB" dirty="0"/>
              <a:t> </a:t>
            </a:r>
            <a:r>
              <a:rPr lang="en-GB" dirty="0" err="1"/>
              <a:t>Kodrič</a:t>
            </a:r>
            <a:r>
              <a:rPr lang="en-GB" dirty="0"/>
              <a:t>, Simon Krek, Nina </a:t>
            </a:r>
            <a:r>
              <a:rPr lang="en-GB" dirty="0" err="1"/>
              <a:t>Mikulin</a:t>
            </a:r>
            <a:r>
              <a:rPr lang="en-GB" dirty="0"/>
              <a:t>, Matija Ogrin, Daša</a:t>
            </a:r>
          </a:p>
          <a:p>
            <a:r>
              <a:rPr lang="en-GB" dirty="0"/>
              <a:t>Pokorn, </a:t>
            </a:r>
            <a:r>
              <a:rPr lang="en-GB" dirty="0" err="1" smtClean="0"/>
              <a:t>Zala</a:t>
            </a:r>
            <a:r>
              <a:rPr lang="en-GB" dirty="0" smtClean="0"/>
              <a:t> </a:t>
            </a:r>
            <a:r>
              <a:rPr lang="en-GB" dirty="0" err="1"/>
              <a:t>Šmid</a:t>
            </a:r>
            <a:r>
              <a:rPr lang="en-GB" dirty="0"/>
              <a:t>, Ines Vodopivec in Maja Žorga Dulmin.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9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0600" y="32657"/>
            <a:ext cx="2743200" cy="329184"/>
          </a:xfrm>
        </p:spPr>
        <p:txBody>
          <a:bodyPr/>
          <a:lstStyle/>
          <a:p>
            <a:r>
              <a:rPr lang="en-GB" dirty="0" err="1" smtClean="0"/>
              <a:t>Jeziko</a:t>
            </a:r>
            <a:r>
              <a:rPr lang="sl-SI" dirty="0" smtClean="0"/>
              <a:t>slo</a:t>
            </a:r>
            <a:r>
              <a:rPr lang="en-GB" dirty="0" err="1" smtClean="0"/>
              <a:t>vni</a:t>
            </a:r>
            <a:r>
              <a:rPr lang="en-GB" dirty="0" smtClean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/>
              <a:t>slovenščine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3429000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>
                <a:solidFill>
                  <a:srgbClr val="FF0000"/>
                </a:solidFill>
              </a:rPr>
              <a:t>Poflednjizh</a:t>
            </a:r>
            <a:r>
              <a:rPr lang="sl-SI" dirty="0"/>
              <a:t> je Bog </a:t>
            </a:r>
            <a:r>
              <a:rPr lang="sl-SI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zhloveka</a:t>
            </a:r>
            <a:r>
              <a:rPr lang="sl-SI" dirty="0"/>
              <a:t> </a:t>
            </a:r>
            <a:r>
              <a:rPr lang="sl-SI" dirty="0" err="1">
                <a:solidFill>
                  <a:srgbClr val="FF0000"/>
                </a:solidFill>
              </a:rPr>
              <a:t>I</a:t>
            </a:r>
            <a:r>
              <a:rPr lang="sl-SI" dirty="0" err="1"/>
              <a:t>tvar</a:t>
            </a:r>
            <a:r>
              <a:rPr lang="sl-SI" dirty="0" err="1">
                <a:solidFill>
                  <a:srgbClr val="FF0000"/>
                </a:solidFill>
              </a:rPr>
              <a:t>iL</a:t>
            </a:r>
            <a:r>
              <a:rPr lang="sl-SI" dirty="0"/>
              <a:t> </a:t>
            </a:r>
            <a:r>
              <a:rPr lang="sl-SI" baseline="-25000" dirty="0" err="1">
                <a:solidFill>
                  <a:srgbClr val="FF0000"/>
                </a:solidFill>
              </a:rPr>
              <a:t>t</a:t>
            </a:r>
            <a:r>
              <a:rPr lang="sl-SI" dirty="0" err="1">
                <a:solidFill>
                  <a:srgbClr val="FF0000"/>
                </a:solidFill>
              </a:rPr>
              <a:t>S</a:t>
            </a:r>
            <a:r>
              <a:rPr lang="sl-SI" dirty="0" err="1"/>
              <a:t>tvar</a:t>
            </a:r>
            <a:r>
              <a:rPr lang="sl-SI" dirty="0"/>
              <a:t>-</a:t>
            </a:r>
            <a:br>
              <a:rPr lang="sl-SI" dirty="0"/>
            </a:br>
            <a:r>
              <a:rPr lang="sl-SI" dirty="0" err="1"/>
              <a:t>nik</a:t>
            </a:r>
            <a:r>
              <a:rPr lang="sl-SI" dirty="0"/>
              <a:t> </a:t>
            </a:r>
            <a:r>
              <a:rPr lang="sl-SI"/>
              <a:t>pogleda </a:t>
            </a:r>
            <a:r>
              <a:rPr lang="sl-SI" smtClean="0">
                <a:solidFill>
                  <a:srgbClr val="FF0000"/>
                </a:solidFill>
              </a:rPr>
              <a:t>vfe</a:t>
            </a:r>
            <a:r>
              <a:rPr lang="sl-SI" smtClean="0"/>
              <a:t>, </a:t>
            </a:r>
            <a:r>
              <a:rPr lang="sl-SI" dirty="0"/>
              <a:t>kar je naredil </a:t>
            </a:r>
            <a:r>
              <a:rPr lang="sl-SI" b="1" dirty="0">
                <a:solidFill>
                  <a:srgbClr val="FF0000"/>
                </a:solidFill>
              </a:rPr>
              <a:t>^</a:t>
            </a:r>
            <a:r>
              <a:rPr lang="sl-SI" b="1" dirty="0"/>
              <a:t> </a:t>
            </a:r>
            <a:r>
              <a:rPr lang="sl-SI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ino</a:t>
            </a:r>
            <a:r>
              <a:rPr lang="sl-SI" dirty="0"/>
              <a:t> </a:t>
            </a:r>
            <a:r>
              <a:rPr lang="sl-SI" dirty="0" err="1">
                <a:solidFill>
                  <a:srgbClr val="FF0000"/>
                </a:solidFill>
              </a:rPr>
              <a:t>vfe</a:t>
            </a:r>
            <a:r>
              <a:rPr lang="sl-SI" dirty="0"/>
              <a:t> je bilo</a:t>
            </a:r>
            <a:br>
              <a:rPr lang="sl-SI" dirty="0"/>
            </a:br>
            <a:r>
              <a:rPr lang="sl-SI" dirty="0"/>
              <a:t>prav </a:t>
            </a:r>
            <a:r>
              <a:rPr lang="sl-SI" dirty="0" err="1"/>
              <a:t>prav</a:t>
            </a:r>
            <a:r>
              <a:rPr lang="sl-SI" dirty="0"/>
              <a:t> dobro.</a:t>
            </a:r>
          </a:p>
          <a:p>
            <a:r>
              <a:rPr lang="sl-SI" dirty="0"/>
              <a:t>Ljubi </a:t>
            </a:r>
            <a:r>
              <a:rPr lang="sl-SI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otrozi</a:t>
            </a:r>
            <a:r>
              <a:rPr lang="sl-SI" dirty="0"/>
              <a:t>! tukaj na nebu </a:t>
            </a:r>
            <a:r>
              <a:rPr lang="sl-SI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ino</a:t>
            </a:r>
            <a:r>
              <a:rPr lang="sl-SI" dirty="0"/>
              <a:t> na </a:t>
            </a:r>
            <a:r>
              <a:rPr lang="sl-SI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semlji</a:t>
            </a:r>
            <a:r>
              <a:rPr lang="sl-SI" dirty="0"/>
              <a:t/>
            </a:r>
            <a:br>
              <a:rPr lang="sl-SI" dirty="0"/>
            </a:br>
            <a:r>
              <a:rPr lang="sl-SI"/>
              <a:t>lahko </a:t>
            </a:r>
            <a:r>
              <a:rPr lang="sl-SI" smtClean="0"/>
              <a:t>vidimo, </a:t>
            </a:r>
            <a:r>
              <a:rPr lang="sl-SI" dirty="0"/>
              <a:t>kako je </a:t>
            </a:r>
            <a:r>
              <a:rPr lang="sl-SI"/>
              <a:t>Bog </a:t>
            </a:r>
            <a:r>
              <a:rPr lang="sl-SI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mogozhen</a:t>
            </a:r>
            <a:r>
              <a:rPr lang="sl-SI" smtClean="0"/>
              <a:t>, </a:t>
            </a:r>
            <a:r>
              <a:rPr lang="sl-SI" dirty="0"/>
              <a:t>dobro-</a:t>
            </a:r>
            <a:br>
              <a:rPr lang="sl-SI" dirty="0"/>
            </a:br>
            <a:r>
              <a:rPr lang="sl-SI" dirty="0">
                <a:solidFill>
                  <a:srgbClr val="FF0000"/>
                </a:solidFill>
              </a:rPr>
              <a:t>ti </a:t>
            </a:r>
            <a:r>
              <a:rPr lang="sl-SI" dirty="0" err="1">
                <a:solidFill>
                  <a:srgbClr val="FF0000"/>
                </a:solidFill>
              </a:rPr>
              <a:t>jiv</a:t>
            </a:r>
            <a:r>
              <a:rPr lang="sl-SI" dirty="0"/>
              <a:t> </a:t>
            </a:r>
            <a:r>
              <a:rPr lang="sl-SI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ino</a:t>
            </a:r>
            <a:r>
              <a:rPr lang="sl-SI"/>
              <a:t> </a:t>
            </a:r>
            <a:r>
              <a:rPr lang="sl-SI" smtClean="0"/>
              <a:t>moder, </a:t>
            </a:r>
            <a:r>
              <a:rPr lang="sl-SI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ako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ravno</a:t>
            </a:r>
            <a:r>
              <a:rPr lang="sl-SI" dirty="0"/>
              <a:t> njega — </a:t>
            </a:r>
            <a:r>
              <a:rPr lang="sl-SI" dirty="0" err="1">
                <a:solidFill>
                  <a:srgbClr val="FF0000"/>
                </a:solidFill>
              </a:rPr>
              <a:t>nafhiga</a:t>
            </a:r>
            <a:r>
              <a:rPr lang="sl-SI" dirty="0"/>
              <a:t> </a:t>
            </a:r>
            <a:r>
              <a:rPr lang="sl-SI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pre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</a:t>
            </a:r>
            <a:b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sl-SI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ljubiga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/>
              <a:t>Boga —</a:t>
            </a:r>
            <a:r>
              <a:rPr lang="sl-SI" b="1" dirty="0">
                <a:solidFill>
                  <a:srgbClr val="FF0000"/>
                </a:solidFill>
              </a:rPr>
              <a:t>■</a:t>
            </a:r>
            <a:r>
              <a:rPr lang="sl-SI" b="1" dirty="0"/>
              <a:t> </a:t>
            </a:r>
            <a:r>
              <a:rPr lang="sl-SI" dirty="0">
                <a:solidFill>
                  <a:srgbClr val="FF0000"/>
                </a:solidFill>
              </a:rPr>
              <a:t>fhe</a:t>
            </a:r>
            <a:r>
              <a:rPr lang="sl-SI" dirty="0"/>
              <a:t> ne moremo 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viditi</a:t>
            </a:r>
            <a:r>
              <a:rPr lang="sl-SI" dirty="0"/>
              <a:t>. Njegove</a:t>
            </a:r>
            <a:br>
              <a:rPr lang="sl-SI" dirty="0"/>
            </a:br>
            <a:r>
              <a:rPr lang="sl-SI" dirty="0"/>
              <a:t>prelepe </a:t>
            </a:r>
            <a:r>
              <a:rPr lang="sl-SI" dirty="0" err="1">
                <a:solidFill>
                  <a:srgbClr val="FF0000"/>
                </a:solidFill>
              </a:rPr>
              <a:t>ftvari</a:t>
            </a:r>
            <a:r>
              <a:rPr lang="sl-SI" dirty="0"/>
              <a:t> velikokrat </a:t>
            </a:r>
            <a:r>
              <a:rPr lang="sl-SI" i="1" dirty="0">
                <a:solidFill>
                  <a:srgbClr val="FF0000"/>
                </a:solidFill>
              </a:rPr>
              <a:t>P</a:t>
            </a:r>
            <a:r>
              <a:rPr lang="sl-SI" i="1" dirty="0"/>
              <a:t> </a:t>
            </a:r>
            <a:r>
              <a:rPr lang="sl-SI" dirty="0" err="1">
                <a:solidFill>
                  <a:srgbClr val="FF0000"/>
                </a:solidFill>
              </a:rPr>
              <a:t>fvetim</a:t>
            </a:r>
            <a:r>
              <a:rPr lang="sl-SI" dirty="0"/>
              <a:t> </a:t>
            </a:r>
            <a:r>
              <a:rPr lang="sl-SI" dirty="0" err="1">
                <a:solidFill>
                  <a:srgbClr val="FF0000"/>
                </a:solidFill>
              </a:rPr>
              <a:t>vefeljem</a:t>
            </a:r>
            <a:r>
              <a:rPr lang="sl-SI" dirty="0"/>
              <a:t> </a:t>
            </a:r>
            <a:r>
              <a:rPr lang="sl-SI" dirty="0" err="1"/>
              <a:t>pregle</a:t>
            </a:r>
            <a:r>
              <a:rPr lang="sl-SI" dirty="0"/>
              <a:t>-</a:t>
            </a:r>
            <a:r>
              <a:rPr lang="sl-SI"/>
              <a:t/>
            </a:r>
            <a:br>
              <a:rPr lang="sl-SI"/>
            </a:br>
            <a:r>
              <a:rPr lang="sl-SI" smtClean="0"/>
              <a:t>dujmo, </a:t>
            </a:r>
            <a:r>
              <a:rPr lang="sl-SI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ino</a:t>
            </a:r>
            <a:r>
              <a:rPr lang="sl-SI" dirty="0"/>
              <a:t> </a:t>
            </a:r>
            <a:r>
              <a:rPr lang="sl-SI" err="1">
                <a:solidFill>
                  <a:srgbClr val="FF0000"/>
                </a:solidFill>
              </a:rPr>
              <a:t>vefelimo</a:t>
            </a:r>
            <a:r>
              <a:rPr lang="sl-SI">
                <a:solidFill>
                  <a:srgbClr val="FF0000"/>
                </a:solidFill>
              </a:rPr>
              <a:t> </a:t>
            </a:r>
            <a:r>
              <a:rPr lang="sl-SI" smtClean="0">
                <a:solidFill>
                  <a:srgbClr val="FF0000"/>
                </a:solidFill>
              </a:rPr>
              <a:t>fe</a:t>
            </a:r>
            <a:r>
              <a:rPr lang="sl-SI" smtClean="0"/>
              <a:t>, 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</a:t>
            </a:r>
            <a:r>
              <a:rPr lang="sl-SI" dirty="0"/>
              <a:t> imamo tako 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dobrot-</a:t>
            </a:r>
            <a:b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sl-SI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ljiviga</a:t>
            </a:r>
            <a:r>
              <a:rPr lang="sl-SI" dirty="0"/>
              <a:t> Boga.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9" t="20903" r="10029" b="12930"/>
          <a:stretch/>
        </p:blipFill>
        <p:spPr bwMode="auto">
          <a:xfrm>
            <a:off x="2971800" y="597073"/>
            <a:ext cx="5511452" cy="275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838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Faksimile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505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OCR:</a:t>
            </a:r>
          </a:p>
          <a:p>
            <a:r>
              <a:rPr lang="sl-SI" sz="2000" dirty="0" smtClean="0">
                <a:solidFill>
                  <a:srgbClr val="FF0000"/>
                </a:solidFill>
              </a:rPr>
              <a:t>napake</a:t>
            </a:r>
            <a:endParaRPr lang="sl-SI" sz="2000" dirty="0">
              <a:solidFill>
                <a:srgbClr val="FF0000"/>
              </a:solidFill>
            </a:endParaRPr>
          </a:p>
          <a:p>
            <a:r>
              <a:rPr lang="sl-SI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starinske oblike</a:t>
            </a:r>
            <a:endParaRPr lang="en-GB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Problemi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pomanjkanje ročno pregledanih (in stavljenih) transkripcij</a:t>
            </a:r>
          </a:p>
          <a:p>
            <a:r>
              <a:rPr lang="sl-SI" dirty="0" err="1"/>
              <a:t>t</a:t>
            </a:r>
            <a:r>
              <a:rPr lang="en-GB" dirty="0" err="1" smtClean="0"/>
              <a:t>okeni</a:t>
            </a:r>
            <a:r>
              <a:rPr lang="sl-SI" dirty="0" err="1" smtClean="0"/>
              <a:t>zacija</a:t>
            </a:r>
            <a:endParaRPr lang="en-GB" dirty="0" smtClean="0"/>
          </a:p>
          <a:p>
            <a:pPr lvl="1"/>
            <a:r>
              <a:rPr lang="en-GB" i="1" dirty="0" err="1" smtClean="0"/>
              <a:t>žnjo</a:t>
            </a:r>
            <a:r>
              <a:rPr lang="en-GB" i="1" dirty="0" smtClean="0"/>
              <a:t> </a:t>
            </a:r>
            <a:r>
              <a:rPr lang="en-GB" i="1" dirty="0" smtClean="0">
                <a:latin typeface="Times New Roman"/>
                <a:cs typeface="Times New Roman"/>
              </a:rPr>
              <a:t>→ </a:t>
            </a:r>
            <a:r>
              <a:rPr lang="en-GB" i="1" dirty="0" smtClean="0"/>
              <a:t>z </a:t>
            </a:r>
            <a:r>
              <a:rPr lang="en-GB" i="1" dirty="0" err="1" smtClean="0"/>
              <a:t>njo</a:t>
            </a:r>
            <a:endParaRPr lang="sl-SI" i="1" dirty="0" smtClean="0"/>
          </a:p>
          <a:p>
            <a:pPr lvl="1"/>
            <a:r>
              <a:rPr lang="en-GB" i="1" dirty="0" err="1" smtClean="0"/>
              <a:t>po</a:t>
            </a:r>
            <a:r>
              <a:rPr lang="en-GB" i="1" dirty="0" smtClean="0"/>
              <a:t> </a:t>
            </a:r>
            <a:r>
              <a:rPr lang="en-GB" i="1" dirty="0" err="1" smtClean="0"/>
              <a:t>noči</a:t>
            </a:r>
            <a:r>
              <a:rPr lang="en-GB" i="1" dirty="0" smtClean="0"/>
              <a:t> </a:t>
            </a:r>
            <a:r>
              <a:rPr lang="en-GB" i="1" dirty="0" smtClean="0">
                <a:latin typeface="Times New Roman"/>
                <a:cs typeface="Times New Roman"/>
              </a:rPr>
              <a:t>→ </a:t>
            </a:r>
            <a:r>
              <a:rPr lang="en-GB" i="1" dirty="0" err="1" smtClean="0"/>
              <a:t>ponoči</a:t>
            </a:r>
            <a:endParaRPr lang="en-GB" i="1" dirty="0" smtClean="0"/>
          </a:p>
          <a:p>
            <a:r>
              <a:rPr lang="sl-SI" dirty="0" err="1"/>
              <a:t>v</a:t>
            </a:r>
            <a:r>
              <a:rPr lang="en-GB" dirty="0" err="1" smtClean="0"/>
              <a:t>ariabil</a:t>
            </a:r>
            <a:r>
              <a:rPr lang="sl-SI" dirty="0" err="1" smtClean="0"/>
              <a:t>nost</a:t>
            </a:r>
            <a:r>
              <a:rPr lang="en-GB" dirty="0" smtClean="0"/>
              <a:t>:</a:t>
            </a:r>
          </a:p>
          <a:p>
            <a:pPr lvl="1"/>
            <a:r>
              <a:rPr lang="sl-SI" dirty="0" smtClean="0"/>
              <a:t>pregibanje</a:t>
            </a:r>
            <a:r>
              <a:rPr lang="en-GB" dirty="0" smtClean="0"/>
              <a:t>:</a:t>
            </a:r>
            <a:r>
              <a:rPr lang="en-GB" dirty="0"/>
              <a:t/>
            </a:r>
            <a:br>
              <a:rPr lang="en-GB" dirty="0"/>
            </a:br>
            <a:r>
              <a:rPr lang="en-GB" sz="1800" i="1" dirty="0" err="1"/>
              <a:t>ljubezen</a:t>
            </a:r>
            <a:r>
              <a:rPr lang="en-GB" sz="1800" i="1" dirty="0"/>
              <a:t> ← </a:t>
            </a:r>
            <a:r>
              <a:rPr lang="en-GB" sz="1800" i="1" dirty="0" err="1" smtClean="0"/>
              <a:t>ljubezni</a:t>
            </a:r>
            <a:r>
              <a:rPr lang="en-GB" sz="1800" i="1" dirty="0" smtClean="0"/>
              <a:t>, </a:t>
            </a:r>
            <a:r>
              <a:rPr lang="en-GB" sz="1800" i="1" dirty="0" err="1"/>
              <a:t>ljubeznijo</a:t>
            </a:r>
            <a:endParaRPr lang="en-GB" i="1" dirty="0"/>
          </a:p>
          <a:p>
            <a:pPr lvl="1"/>
            <a:r>
              <a:rPr lang="sl-SI" dirty="0" smtClean="0"/>
              <a:t>starinske oblike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sz="1800" i="1" dirty="0" err="1" smtClean="0"/>
              <a:t>ljubezen</a:t>
            </a:r>
            <a:r>
              <a:rPr lang="en-GB" sz="1800" i="1" dirty="0" smtClean="0"/>
              <a:t> ← </a:t>
            </a:r>
            <a:r>
              <a:rPr lang="en-GB" sz="1800" i="1" dirty="0" err="1" smtClean="0"/>
              <a:t>lubesen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ljubesen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lubeſn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ljubezin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ljubesin</a:t>
            </a:r>
            <a:endParaRPr lang="en-GB" sz="1800" i="1" dirty="0" smtClean="0"/>
          </a:p>
          <a:p>
            <a:pPr lvl="1"/>
            <a:r>
              <a:rPr lang="sl-SI" dirty="0" smtClean="0"/>
              <a:t>oboje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sz="1800" i="1" dirty="0" err="1" smtClean="0"/>
              <a:t>ljubezen</a:t>
            </a:r>
            <a:r>
              <a:rPr lang="en-GB" sz="1800" i="1" dirty="0" smtClean="0"/>
              <a:t> ← </a:t>
            </a:r>
            <a:r>
              <a:rPr lang="en-GB" sz="1800" i="1" dirty="0" err="1" smtClean="0"/>
              <a:t>ljubezni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ljubesni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lubesen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ljubesen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lubesni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lubeſn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ljubeznijo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ljubezin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lubeſne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lubeſni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lubesne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ljubesnijo</a:t>
            </a:r>
            <a:r>
              <a:rPr lang="en-GB" sz="1800" i="1" dirty="0" smtClean="0"/>
              <a:t>, </a:t>
            </a:r>
            <a:r>
              <a:rPr lang="en-GB" sz="1800" i="1" dirty="0" err="1" smtClean="0"/>
              <a:t>ljubesin</a:t>
            </a:r>
            <a:endParaRPr lang="en-GB" i="1" dirty="0" smtClean="0"/>
          </a:p>
          <a:p>
            <a:r>
              <a:rPr lang="sl-SI" dirty="0" smtClean="0"/>
              <a:t>zastarele besede</a:t>
            </a:r>
            <a:r>
              <a:rPr lang="en-GB" dirty="0" smtClean="0"/>
              <a:t>:</a:t>
            </a:r>
          </a:p>
          <a:p>
            <a:pPr lvl="1"/>
            <a:r>
              <a:rPr lang="en-GB" sz="1800" dirty="0" err="1" smtClean="0"/>
              <a:t>zajhen</a:t>
            </a:r>
            <a:r>
              <a:rPr lang="en-GB" sz="1800" dirty="0" smtClean="0"/>
              <a:t> / </a:t>
            </a:r>
            <a:r>
              <a:rPr lang="en-GB" sz="1800" dirty="0" err="1" smtClean="0"/>
              <a:t>cajhen</a:t>
            </a:r>
            <a:r>
              <a:rPr lang="en-GB" sz="1800" dirty="0" smtClean="0"/>
              <a:t> / </a:t>
            </a:r>
            <a:r>
              <a:rPr lang="en-GB" sz="1800" dirty="0" err="1" smtClean="0"/>
              <a:t>znamenje</a:t>
            </a:r>
            <a:endParaRPr lang="en-GB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Jeziko</a:t>
            </a:r>
            <a:r>
              <a:rPr lang="sl-SI" dirty="0"/>
              <a:t>slo</a:t>
            </a:r>
            <a:r>
              <a:rPr lang="en-GB" dirty="0" err="1"/>
              <a:t>vni</a:t>
            </a:r>
            <a:r>
              <a:rPr lang="en-GB" dirty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/>
              <a:t>slovenščine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6334"/>
            <a:ext cx="8458200" cy="5105400"/>
          </a:xfrm>
        </p:spPr>
        <p:txBody>
          <a:bodyPr>
            <a:normAutofit fontScale="85000" lnSpcReduction="10000"/>
          </a:bodyPr>
          <a:lstStyle/>
          <a:p>
            <a:r>
              <a:rPr lang="sl-SI" dirty="0"/>
              <a:t>p</a:t>
            </a:r>
            <a:r>
              <a:rPr lang="sl-SI" noProof="0" dirty="0" err="1" smtClean="0"/>
              <a:t>rojekt</a:t>
            </a:r>
            <a:r>
              <a:rPr lang="sl-SI" noProof="0" dirty="0" smtClean="0"/>
              <a:t> „</a:t>
            </a:r>
            <a:r>
              <a:rPr lang="en-GB" i="1" noProof="0" dirty="0" smtClean="0"/>
              <a:t>Deutsch-</a:t>
            </a:r>
            <a:r>
              <a:rPr lang="en-GB" i="1" noProof="0" dirty="0" err="1" smtClean="0"/>
              <a:t>slowenische</a:t>
            </a:r>
            <a:r>
              <a:rPr lang="en-GB" i="1" noProof="0" dirty="0" smtClean="0"/>
              <a:t>/</a:t>
            </a:r>
            <a:r>
              <a:rPr lang="en-GB" i="1" noProof="0" dirty="0" err="1" smtClean="0"/>
              <a:t>kroatische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Übersetzung</a:t>
            </a:r>
            <a:r>
              <a:rPr lang="en-GB" i="1" noProof="0" dirty="0" smtClean="0"/>
              <a:t> 1848–1918</a:t>
            </a:r>
            <a:r>
              <a:rPr lang="sl-SI" noProof="0" dirty="0" smtClean="0"/>
              <a:t>“</a:t>
            </a:r>
            <a:endParaRPr lang="sl-SI" sz="2800" noProof="0" dirty="0"/>
          </a:p>
          <a:p>
            <a:pPr marL="182880" lvl="1"/>
            <a:r>
              <a:rPr lang="sl-SI" sz="2400" dirty="0"/>
              <a:t>a</a:t>
            </a:r>
            <a:r>
              <a:rPr lang="sl-SI" sz="2400" dirty="0" smtClean="0"/>
              <a:t>vstrijska </a:t>
            </a:r>
            <a:r>
              <a:rPr lang="sl-SI" sz="2400" dirty="0"/>
              <a:t>akademija znanosti in Univerza </a:t>
            </a:r>
            <a:r>
              <a:rPr lang="en-GB" sz="2400" dirty="0"/>
              <a:t>Karl-Franzens</a:t>
            </a:r>
            <a:r>
              <a:rPr lang="sl-SI" sz="2400" dirty="0"/>
              <a:t> v </a:t>
            </a:r>
            <a:r>
              <a:rPr lang="en-GB" sz="2400" dirty="0" err="1"/>
              <a:t>Gra</a:t>
            </a:r>
            <a:r>
              <a:rPr lang="sl-SI" sz="2400" dirty="0" err="1"/>
              <a:t>dcu</a:t>
            </a:r>
            <a:r>
              <a:rPr lang="sl-SI" sz="2400" dirty="0"/>
              <a:t> akad</a:t>
            </a:r>
            <a:r>
              <a:rPr lang="en-GB" sz="2400" dirty="0"/>
              <a:t>. </a:t>
            </a:r>
            <a:r>
              <a:rPr lang="sl-SI" sz="2400" dirty="0" smtClean="0"/>
              <a:t>prof. dr. </a:t>
            </a:r>
            <a:r>
              <a:rPr lang="en-GB" sz="2400" dirty="0" smtClean="0"/>
              <a:t>Erich Prunč</a:t>
            </a:r>
            <a:endParaRPr lang="sl-SI" sz="2400" dirty="0" smtClean="0"/>
          </a:p>
          <a:p>
            <a:r>
              <a:rPr lang="sl-SI" dirty="0"/>
              <a:t>i</a:t>
            </a:r>
            <a:r>
              <a:rPr lang="sl-SI" dirty="0" smtClean="0"/>
              <a:t>zdelava korpusa </a:t>
            </a:r>
            <a:r>
              <a:rPr lang="sl-SI" dirty="0" smtClean="0"/>
              <a:t>knjig, </a:t>
            </a:r>
            <a:r>
              <a:rPr lang="sl-SI" dirty="0" smtClean="0"/>
              <a:t>prevedenih iz nemščine</a:t>
            </a:r>
          </a:p>
          <a:p>
            <a:r>
              <a:rPr lang="sl-SI" dirty="0" smtClean="0"/>
              <a:t>300+ </a:t>
            </a:r>
            <a:r>
              <a:rPr lang="sl-SI" dirty="0" smtClean="0"/>
              <a:t>faksimilov, </a:t>
            </a:r>
            <a:r>
              <a:rPr lang="sl-SI" dirty="0" smtClean="0"/>
              <a:t>91 redigiranih </a:t>
            </a:r>
            <a:r>
              <a:rPr lang="sl-SI" dirty="0" smtClean="0"/>
              <a:t>transkripcij, </a:t>
            </a:r>
            <a:r>
              <a:rPr lang="sl-SI" dirty="0"/>
              <a:t> </a:t>
            </a:r>
            <a:r>
              <a:rPr lang="sl-SI" dirty="0" smtClean="0"/>
              <a:t>9 </a:t>
            </a:r>
            <a:r>
              <a:rPr lang="en-GB" dirty="0" err="1" smtClean="0"/>
              <a:t>lem</a:t>
            </a:r>
            <a:r>
              <a:rPr lang="sl-SI" dirty="0" err="1" smtClean="0"/>
              <a:t>atiziranih</a:t>
            </a:r>
            <a:endParaRPr lang="sl-SI" dirty="0"/>
          </a:p>
          <a:p>
            <a:r>
              <a:rPr lang="sl-SI" dirty="0" smtClean="0"/>
              <a:t>IJS</a:t>
            </a:r>
            <a:r>
              <a:rPr lang="en-GB" noProof="0" dirty="0" smtClean="0"/>
              <a:t>: </a:t>
            </a:r>
            <a:r>
              <a:rPr lang="sl-SI" noProof="0" dirty="0" smtClean="0"/>
              <a:t>spletni vmesnik za redakcijo in lematizacijo</a:t>
            </a:r>
          </a:p>
          <a:p>
            <a:pPr lvl="1"/>
            <a:r>
              <a:rPr lang="sl-SI" dirty="0" smtClean="0"/>
              <a:t>izdelana osnovna metodologija označevanja</a:t>
            </a:r>
          </a:p>
          <a:p>
            <a:r>
              <a:rPr lang="sl-SI" dirty="0"/>
              <a:t>d</a:t>
            </a:r>
            <a:r>
              <a:rPr lang="sl-SI" dirty="0" smtClean="0"/>
              <a:t>ostopnost:</a:t>
            </a:r>
          </a:p>
          <a:p>
            <a:pPr lvl="1"/>
            <a:r>
              <a:rPr lang="sl-SI" dirty="0" smtClean="0"/>
              <a:t>UKF Gradec: konkordančnik </a:t>
            </a:r>
            <a:r>
              <a:rPr lang="en-US" dirty="0" smtClean="0">
                <a:hlinkClick r:id="rId2"/>
              </a:rPr>
              <a:t>GAMS</a:t>
            </a:r>
            <a:r>
              <a:rPr lang="sl-SI" dirty="0" smtClean="0"/>
              <a:t>, digitalna knjižnica </a:t>
            </a:r>
            <a:r>
              <a:rPr lang="en-US" dirty="0" smtClean="0">
                <a:hlinkClick r:id="rId3"/>
              </a:rPr>
              <a:t>TRADOK</a:t>
            </a:r>
            <a:endParaRPr lang="sl-SI" dirty="0" smtClean="0"/>
          </a:p>
          <a:p>
            <a:pPr lvl="1"/>
            <a:r>
              <a:rPr lang="sl-SI" dirty="0" smtClean="0"/>
              <a:t>IJS: </a:t>
            </a:r>
            <a:r>
              <a:rPr lang="sl-SI" dirty="0" smtClean="0">
                <a:hlinkClick r:id="rId4"/>
              </a:rPr>
              <a:t>http</a:t>
            </a:r>
            <a:r>
              <a:rPr lang="sl-SI" dirty="0">
                <a:hlinkClick r:id="rId4"/>
              </a:rPr>
              <a:t>://nl.ijs.si/ahlib</a:t>
            </a:r>
            <a:r>
              <a:rPr lang="sl-SI" dirty="0" smtClean="0">
                <a:hlinkClick r:id="rId4"/>
              </a:rPr>
              <a:t>/</a:t>
            </a:r>
            <a:r>
              <a:rPr lang="sl-SI" dirty="0" smtClean="0"/>
              <a:t> </a:t>
            </a:r>
            <a:endParaRPr lang="sl-SI" noProof="0" dirty="0" smtClean="0"/>
          </a:p>
          <a:p>
            <a:endParaRPr lang="sl-SI" dirty="0"/>
          </a:p>
          <a:p>
            <a:pPr marL="0" indent="0">
              <a:buNone/>
            </a:pPr>
            <a:r>
              <a:rPr lang="en-US" sz="1700" dirty="0" smtClean="0"/>
              <a:t>ERJAVEC, </a:t>
            </a:r>
            <a:r>
              <a:rPr lang="en-US" sz="1700" dirty="0"/>
              <a:t>Tomaž. An Architecture for Editing Complex Digital Documents. </a:t>
            </a:r>
            <a:r>
              <a:rPr lang="sl-SI" sz="1700" dirty="0" smtClean="0"/>
              <a:t>V: </a:t>
            </a:r>
            <a:r>
              <a:rPr lang="en-US" sz="1700" i="1" dirty="0" smtClean="0"/>
              <a:t>Proceedings </a:t>
            </a:r>
            <a:r>
              <a:rPr lang="en-US" sz="1700" i="1" dirty="0"/>
              <a:t>of INFuture'07 "Digital Information and Heritage". </a:t>
            </a:r>
            <a:r>
              <a:rPr lang="en-US" sz="1700" dirty="0" smtClean="0"/>
              <a:t>Zagreb, </a:t>
            </a:r>
            <a:r>
              <a:rPr lang="en-US" sz="1700" dirty="0"/>
              <a:t>Faculty of </a:t>
            </a:r>
            <a:r>
              <a:rPr lang="en-US" sz="1700" dirty="0" smtClean="0"/>
              <a:t>Arts, Croatia, 2007, </a:t>
            </a:r>
            <a:r>
              <a:rPr lang="sl-SI" sz="1700" dirty="0" smtClean="0"/>
              <a:t>str. </a:t>
            </a:r>
            <a:r>
              <a:rPr lang="en-US" sz="1700" dirty="0" smtClean="0"/>
              <a:t>105-114.</a:t>
            </a:r>
            <a:endParaRPr lang="sl-SI" sz="1700" dirty="0" smtClean="0"/>
          </a:p>
          <a:p>
            <a:pPr marL="0" indent="0">
              <a:buNone/>
            </a:pPr>
            <a:endParaRPr lang="sl-SI" sz="1900" noProof="0" dirty="0" smtClean="0"/>
          </a:p>
          <a:p>
            <a:pPr marL="0" indent="0">
              <a:buNone/>
            </a:pPr>
            <a:r>
              <a:rPr lang="sl-SI" sz="1700" dirty="0" smtClean="0"/>
              <a:t>ERJAVEC, </a:t>
            </a:r>
            <a:r>
              <a:rPr lang="sl-SI" sz="1700" dirty="0"/>
              <a:t>Tomaž. Slovenska prevodna književnost 1848-1918 : digitalna knjižnica in korpus AHLIB. V: </a:t>
            </a:r>
            <a:r>
              <a:rPr lang="sl-SI" sz="1700" i="1" dirty="0" smtClean="0"/>
              <a:t>Meddisciplinarnost </a:t>
            </a:r>
            <a:r>
              <a:rPr lang="sl-SI" sz="1700" i="1" dirty="0"/>
              <a:t>v </a:t>
            </a:r>
            <a:r>
              <a:rPr lang="sl-SI" sz="1700" i="1" dirty="0" smtClean="0"/>
              <a:t>slovenistiki</a:t>
            </a:r>
            <a:r>
              <a:rPr lang="sl-SI" sz="1700" dirty="0" smtClean="0"/>
              <a:t>, </a:t>
            </a:r>
            <a:r>
              <a:rPr lang="sl-SI" sz="1700" dirty="0"/>
              <a:t>(</a:t>
            </a:r>
            <a:r>
              <a:rPr lang="sl-SI" sz="1700" dirty="0" smtClean="0"/>
              <a:t>Obdobja, Simpozij, </a:t>
            </a:r>
            <a:r>
              <a:rPr lang="sl-SI" sz="1700" dirty="0"/>
              <a:t>= </a:t>
            </a:r>
            <a:r>
              <a:rPr lang="sl-SI" sz="1700" dirty="0" smtClean="0"/>
              <a:t>Symposium, </a:t>
            </a:r>
            <a:r>
              <a:rPr lang="sl-SI" sz="1700" dirty="0"/>
              <a:t>30</a:t>
            </a:r>
            <a:r>
              <a:rPr lang="sl-SI" sz="1700" dirty="0" smtClean="0"/>
              <a:t>), 2011, </a:t>
            </a:r>
            <a:r>
              <a:rPr lang="sl-SI" sz="1700" dirty="0"/>
              <a:t>str. 113-120</a:t>
            </a:r>
            <a:endParaRPr lang="sl-SI" sz="1700" noProof="0" dirty="0"/>
          </a:p>
          <a:p>
            <a:pPr marL="0" indent="0">
              <a:buNone/>
            </a:pPr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74" y="533400"/>
            <a:ext cx="8229600" cy="990600"/>
          </a:xfrm>
        </p:spPr>
        <p:txBody>
          <a:bodyPr>
            <a:normAutofit/>
          </a:bodyPr>
          <a:lstStyle/>
          <a:p>
            <a:r>
              <a:rPr lang="sl-SI" dirty="0" smtClean="0"/>
              <a:t>1. projekt: </a:t>
            </a:r>
            <a:r>
              <a:rPr lang="sl-SI" b="1" dirty="0" smtClean="0"/>
              <a:t>AHLib </a:t>
            </a:r>
            <a:r>
              <a:rPr lang="en-GB" dirty="0"/>
              <a:t>(2004–08</a:t>
            </a:r>
            <a:r>
              <a:rPr lang="en-GB" dirty="0" smtClean="0"/>
              <a:t>)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Jeziko</a:t>
            </a:r>
            <a:r>
              <a:rPr lang="sl-SI" dirty="0"/>
              <a:t>slo</a:t>
            </a:r>
            <a:r>
              <a:rPr lang="en-GB" dirty="0" err="1"/>
              <a:t>vni</a:t>
            </a:r>
            <a:r>
              <a:rPr lang="en-GB" dirty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/>
              <a:t>slovenščine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599"/>
            <a:ext cx="1420371" cy="742963"/>
          </a:xfrm>
          <a:prstGeom prst="rect">
            <a:avLst/>
          </a:prstGeom>
          <a:noFill/>
          <a:ln>
            <a:noFill/>
          </a:ln>
          <a:effectLst>
            <a:glow rad="127000">
              <a:srgbClr val="FFC000">
                <a:alpha val="22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3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6334"/>
            <a:ext cx="8458200" cy="54416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400" u="sng" noProof="0" dirty="0" smtClean="0"/>
              <a:t>EU </a:t>
            </a:r>
            <a:r>
              <a:rPr lang="sl-SI" sz="3400" u="sng" noProof="0" dirty="0" smtClean="0"/>
              <a:t>IP </a:t>
            </a:r>
            <a:r>
              <a:rPr lang="en-GB" sz="3400" u="sng" noProof="0" dirty="0" smtClean="0"/>
              <a:t>IMPACT</a:t>
            </a:r>
            <a:r>
              <a:rPr lang="en-GB" sz="3400" noProof="0" dirty="0" smtClean="0"/>
              <a:t> </a:t>
            </a:r>
            <a:r>
              <a:rPr lang="en-GB" sz="2600" noProof="0" dirty="0" smtClean="0"/>
              <a:t>(</a:t>
            </a:r>
            <a:r>
              <a:rPr lang="sl-SI" sz="2600" noProof="0" dirty="0" smtClean="0"/>
              <a:t>razširjeni projekt </a:t>
            </a:r>
            <a:r>
              <a:rPr lang="en-GB" sz="2600" noProof="0" dirty="0" smtClean="0"/>
              <a:t>2010–2011)</a:t>
            </a:r>
            <a:endParaRPr lang="en-GB" sz="3400" u="sng" noProof="0" dirty="0" smtClean="0"/>
          </a:p>
          <a:p>
            <a:pPr lvl="1"/>
            <a:r>
              <a:rPr lang="sl-SI" sz="3200" dirty="0"/>
              <a:t>b</a:t>
            </a:r>
            <a:r>
              <a:rPr lang="sl-SI" sz="3200" dirty="0" smtClean="0"/>
              <a:t>oljši OCR za starejša besedila + </a:t>
            </a:r>
            <a:br>
              <a:rPr lang="sl-SI" sz="3200" dirty="0" smtClean="0"/>
            </a:br>
            <a:r>
              <a:rPr lang="sl-SI" sz="3200" dirty="0" smtClean="0"/>
              <a:t>boljše iskanje po besedilih digitalnih knjižnic</a:t>
            </a:r>
            <a:endParaRPr lang="en-GB" sz="3200" noProof="0" dirty="0" smtClean="0"/>
          </a:p>
          <a:p>
            <a:pPr lvl="1"/>
            <a:r>
              <a:rPr lang="en-GB" sz="3200" noProof="0" dirty="0" smtClean="0"/>
              <a:t>NUK</a:t>
            </a:r>
            <a:r>
              <a:rPr lang="sl-SI" sz="3200" noProof="0" dirty="0" smtClean="0"/>
              <a:t> (Alenka Kavčič Čolić, Ines Vodopivec)</a:t>
            </a:r>
            <a:r>
              <a:rPr lang="en-GB" sz="3200" noProof="0" dirty="0" smtClean="0"/>
              <a:t>: </a:t>
            </a:r>
            <a:r>
              <a:rPr lang="sl-SI" sz="3200" noProof="0" dirty="0" smtClean="0"/>
              <a:t>5.000 </a:t>
            </a:r>
            <a:r>
              <a:rPr lang="sl-SI" sz="3200" noProof="0" dirty="0" smtClean="0"/>
              <a:t>strani besedil</a:t>
            </a:r>
          </a:p>
          <a:p>
            <a:pPr lvl="1"/>
            <a:r>
              <a:rPr lang="sl-SI" sz="3200" dirty="0" smtClean="0"/>
              <a:t>IJS</a:t>
            </a:r>
            <a:r>
              <a:rPr lang="en-GB" sz="3200" dirty="0" smtClean="0"/>
              <a:t>: </a:t>
            </a:r>
            <a:r>
              <a:rPr lang="sl-SI" sz="3200" dirty="0" smtClean="0"/>
              <a:t>izdelava računalniškega leksikona</a:t>
            </a:r>
          </a:p>
          <a:p>
            <a:pPr lvl="1"/>
            <a:endParaRPr lang="sl-SI" sz="3200" u="sng" noProof="0" dirty="0" smtClean="0"/>
          </a:p>
          <a:p>
            <a:pPr marL="0" indent="0">
              <a:buNone/>
            </a:pPr>
            <a:r>
              <a:rPr lang="sl-SI" sz="3400" u="sng" noProof="0" dirty="0" smtClean="0"/>
              <a:t>Nagrada </a:t>
            </a:r>
            <a:r>
              <a:rPr lang="en-GB" sz="3400" u="sng" noProof="0" dirty="0" smtClean="0"/>
              <a:t>Google</a:t>
            </a:r>
            <a:r>
              <a:rPr lang="sl-SI" sz="3400" noProof="0" dirty="0" smtClean="0"/>
              <a:t> </a:t>
            </a:r>
            <a:r>
              <a:rPr lang="en-GB" sz="2600" noProof="0" dirty="0" smtClean="0"/>
              <a:t>(2011</a:t>
            </a:r>
            <a:r>
              <a:rPr lang="sl-SI" sz="2600" dirty="0"/>
              <a:t> </a:t>
            </a:r>
            <a:r>
              <a:rPr lang="sl-SI" sz="2600" dirty="0" smtClean="0"/>
              <a:t>+ </a:t>
            </a:r>
            <a:r>
              <a:rPr lang="sl-SI" sz="2600" noProof="0" dirty="0" smtClean="0"/>
              <a:t>2012</a:t>
            </a:r>
            <a:r>
              <a:rPr lang="en-GB" sz="2600" noProof="0" dirty="0" smtClean="0"/>
              <a:t>)</a:t>
            </a:r>
          </a:p>
          <a:p>
            <a:pPr lvl="1"/>
            <a:r>
              <a:rPr lang="sl-SI" sz="3200" dirty="0" smtClean="0"/>
              <a:t>izdelava </a:t>
            </a:r>
            <a:r>
              <a:rPr lang="sl-SI" sz="3200" dirty="0"/>
              <a:t>računalniških jezikoslovnih modelov za starejšo slovenščino</a:t>
            </a:r>
            <a:endParaRPr lang="en-GB" sz="3200" dirty="0"/>
          </a:p>
          <a:p>
            <a:pPr lvl="1"/>
            <a:r>
              <a:rPr lang="en-GB" sz="3200" noProof="0" dirty="0" smtClean="0"/>
              <a:t>ZRC SAZU</a:t>
            </a:r>
            <a:r>
              <a:rPr lang="sl-SI" sz="3200" noProof="0" dirty="0" smtClean="0"/>
              <a:t> (Matija Ogrin)</a:t>
            </a:r>
            <a:r>
              <a:rPr lang="en-GB" sz="3200" noProof="0" dirty="0" smtClean="0"/>
              <a:t>: </a:t>
            </a:r>
            <a:r>
              <a:rPr lang="sl-SI" sz="3200" noProof="0" dirty="0" smtClean="0"/>
              <a:t>transkripcije starih besedil</a:t>
            </a:r>
            <a:endParaRPr lang="en-GB" sz="3200" noProof="0" dirty="0" smtClean="0"/>
          </a:p>
          <a:p>
            <a:pPr lvl="1"/>
            <a:r>
              <a:rPr lang="sl-SI" sz="3200" noProof="0" dirty="0" smtClean="0"/>
              <a:t>IJS</a:t>
            </a:r>
            <a:r>
              <a:rPr lang="en-GB" sz="3200" noProof="0" dirty="0" smtClean="0"/>
              <a:t>: </a:t>
            </a:r>
            <a:r>
              <a:rPr lang="sl-SI" sz="3200" noProof="0" dirty="0" smtClean="0"/>
              <a:t>referenčni </a:t>
            </a:r>
            <a:r>
              <a:rPr lang="sl-SI" sz="3200" dirty="0" smtClean="0"/>
              <a:t>korpus starejše slovenščine</a:t>
            </a:r>
          </a:p>
          <a:p>
            <a:pPr lvl="1"/>
            <a:r>
              <a:rPr lang="sl-SI" sz="3200" dirty="0"/>
              <a:t>p</a:t>
            </a:r>
            <a:r>
              <a:rPr lang="sl-SI" sz="3200" dirty="0" smtClean="0"/>
              <a:t>rojekt </a:t>
            </a:r>
            <a:r>
              <a:rPr lang="sl-SI" sz="3200" dirty="0" err="1" smtClean="0"/>
              <a:t>Wikivir</a:t>
            </a:r>
            <a:r>
              <a:rPr lang="sl-SI" sz="3200" dirty="0" smtClean="0"/>
              <a:t> „Slovenska leposlovna klasika“ (Miran Hladnik) podpora za popravke transkripcij, izdelava konverzije Wiki v </a:t>
            </a:r>
            <a:r>
              <a:rPr lang="sl-SI" sz="3200" dirty="0"/>
              <a:t>XML/TEI (Domen </a:t>
            </a:r>
            <a:r>
              <a:rPr lang="sl-SI" sz="3200" dirty="0" smtClean="0"/>
              <a:t>Kermc)</a:t>
            </a:r>
            <a:endParaRPr lang="sl-SI" sz="3200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en-GB" sz="1900" dirty="0" smtClean="0"/>
              <a:t>ERJAVEC, Tomaž, RINGLSTETTER, Christoph, ŽORGA DULMIN, Maja, GOTSCHAREK, Annette. A lexicon for processing archaic language : the case of XIXth century Slovene. V: </a:t>
            </a:r>
            <a:r>
              <a:rPr lang="en-GB" sz="1900" i="1" dirty="0" smtClean="0"/>
              <a:t>First International Workshop on Lexical Resources, An ESSLLI 2011 Workshop</a:t>
            </a:r>
            <a:r>
              <a:rPr lang="en-GB" sz="1900" dirty="0" smtClean="0"/>
              <a:t>, Ljubljana, Slovenia - August 1-5, 2011. </a:t>
            </a:r>
            <a:r>
              <a:rPr lang="en-GB" sz="1900" i="1" dirty="0" smtClean="0"/>
              <a:t>An ESSLLI 2011 Workshop</a:t>
            </a:r>
            <a:r>
              <a:rPr lang="en-GB" sz="1900" dirty="0" smtClean="0"/>
              <a:t>, str. 24-30.</a:t>
            </a:r>
          </a:p>
          <a:p>
            <a:pPr marL="0" indent="0">
              <a:buNone/>
            </a:pPr>
            <a:endParaRPr lang="sl-SI" sz="1900" dirty="0"/>
          </a:p>
          <a:p>
            <a:pPr marL="0" indent="0">
              <a:buNone/>
            </a:pPr>
            <a:r>
              <a:rPr lang="sl-SI" sz="2000" dirty="0"/>
              <a:t>ERJAVEC, Tomaž, VODOPIVEC, Ines, KODRIČ, Maša. Izdelava korpusa starejših slovenskih besedil v okviru projekta IMPACT. V: </a:t>
            </a:r>
            <a:r>
              <a:rPr lang="sl-SI" sz="2000" i="1" dirty="0" smtClean="0"/>
              <a:t>Meddisciplinarnost </a:t>
            </a:r>
            <a:r>
              <a:rPr lang="sl-SI" sz="2000" i="1" dirty="0"/>
              <a:t>v slovenistiki</a:t>
            </a:r>
            <a:r>
              <a:rPr lang="sl-SI" sz="2000" dirty="0"/>
              <a:t>, (Obdobja, Simpozij, = Symposium, 30). </a:t>
            </a:r>
            <a:r>
              <a:rPr lang="sl-SI" sz="2000" dirty="0" smtClean="0"/>
              <a:t>2011</a:t>
            </a:r>
            <a:r>
              <a:rPr lang="sl-SI" sz="2000" dirty="0"/>
              <a:t>, str. </a:t>
            </a:r>
            <a:r>
              <a:rPr lang="sl-SI" sz="2000" dirty="0" smtClean="0"/>
              <a:t>121-127</a:t>
            </a:r>
            <a:endParaRPr lang="sl-SI" sz="2900" dirty="0" smtClean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19162" r="80495" b="71236"/>
          <a:stretch>
            <a:fillRect/>
          </a:stretch>
        </p:blipFill>
        <p:spPr bwMode="auto">
          <a:xfrm>
            <a:off x="6324600" y="658840"/>
            <a:ext cx="1977750" cy="78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74" y="533400"/>
            <a:ext cx="8229600" cy="990600"/>
          </a:xfrm>
        </p:spPr>
        <p:txBody>
          <a:bodyPr/>
          <a:lstStyle/>
          <a:p>
            <a:r>
              <a:rPr lang="sl-SI" dirty="0" smtClean="0"/>
              <a:t>2. in 3.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Jeziko</a:t>
            </a:r>
            <a:r>
              <a:rPr lang="sl-SI" dirty="0"/>
              <a:t>slo</a:t>
            </a:r>
            <a:r>
              <a:rPr lang="en-GB" dirty="0" err="1"/>
              <a:t>vni</a:t>
            </a:r>
            <a:r>
              <a:rPr lang="en-GB" dirty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/>
              <a:t>slovenščine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58840"/>
            <a:ext cx="222445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1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Vodila zbirke IMP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Razviti zbirko jezikovnih virov in orodij</a:t>
            </a:r>
            <a:r>
              <a:rPr lang="sl-SI" dirty="0"/>
              <a:t>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za starejšo slovenščino, </a:t>
            </a:r>
            <a:br>
              <a:rPr lang="sl-SI" dirty="0" smtClean="0"/>
            </a:br>
            <a:r>
              <a:rPr lang="sl-SI" dirty="0" smtClean="0"/>
              <a:t>ki:</a:t>
            </a:r>
          </a:p>
          <a:p>
            <a:r>
              <a:rPr lang="sl-SI" dirty="0" smtClean="0"/>
              <a:t>vsebuje čistopise in poravnane faksimile</a:t>
            </a:r>
          </a:p>
          <a:p>
            <a:r>
              <a:rPr lang="sl-SI" dirty="0" smtClean="0"/>
              <a:t>ima vsako besedo označeno </a:t>
            </a:r>
            <a:r>
              <a:rPr lang="sl-SI" dirty="0" smtClean="0"/>
              <a:t>z:</a:t>
            </a:r>
            <a:endParaRPr lang="sl-SI" dirty="0" smtClean="0"/>
          </a:p>
          <a:p>
            <a:pPr marL="731520" lvl="1" indent="-457200">
              <a:buFont typeface="+mj-lt"/>
              <a:buAutoNum type="arabicPeriod"/>
            </a:pPr>
            <a:r>
              <a:rPr lang="sl-SI" dirty="0" smtClean="0"/>
              <a:t>sodobno ustreznico</a:t>
            </a:r>
          </a:p>
          <a:p>
            <a:pPr marL="731520" lvl="1" indent="-457200">
              <a:buFont typeface="+mj-lt"/>
              <a:buAutoNum type="arabicPeriod"/>
            </a:pPr>
            <a:r>
              <a:rPr lang="sl-SI" dirty="0" smtClean="0"/>
              <a:t>lemo (osnovno sodobno obliko)</a:t>
            </a:r>
          </a:p>
          <a:p>
            <a:pPr marL="731520" lvl="1" indent="-457200">
              <a:buFont typeface="+mj-lt"/>
              <a:buAutoNum type="arabicPeriod"/>
            </a:pPr>
            <a:r>
              <a:rPr lang="sl-SI" dirty="0" smtClean="0"/>
              <a:t>oblikoskladenjsko oznako</a:t>
            </a:r>
          </a:p>
          <a:p>
            <a:pPr marL="731520" lvl="1" indent="-457200">
              <a:buFont typeface="+mj-lt"/>
              <a:buAutoNum type="arabicPeriod"/>
            </a:pPr>
            <a:r>
              <a:rPr lang="sl-SI" dirty="0"/>
              <a:t>za zastarele </a:t>
            </a:r>
            <a:r>
              <a:rPr lang="sl-SI" dirty="0" smtClean="0"/>
              <a:t>besede pa najbližje sodobne ustreznice</a:t>
            </a:r>
            <a:endParaRPr lang="en-GB" dirty="0"/>
          </a:p>
          <a:p>
            <a:r>
              <a:rPr lang="sl-SI" dirty="0" smtClean="0"/>
              <a:t>je široko in prosto dostopna:</a:t>
            </a:r>
          </a:p>
          <a:p>
            <a:pPr lvl="1"/>
            <a:r>
              <a:rPr lang="sl-SI" dirty="0" smtClean="0"/>
              <a:t>jezikoslovci: analitična orodja na spletu (slovar/konkordančnik/knjižnica)</a:t>
            </a:r>
          </a:p>
          <a:p>
            <a:pPr lvl="1"/>
            <a:r>
              <a:rPr lang="sl-SI" dirty="0"/>
              <a:t>jezikovni </a:t>
            </a:r>
            <a:r>
              <a:rPr lang="sl-SI" dirty="0" smtClean="0"/>
              <a:t>tehnologi: prenos</a:t>
            </a:r>
            <a:br>
              <a:rPr lang="sl-SI" dirty="0" smtClean="0"/>
            </a:br>
            <a:r>
              <a:rPr lang="sl-SI" dirty="0" smtClean="0"/>
              <a:t>(</a:t>
            </a:r>
            <a:r>
              <a:rPr lang="sl-SI" dirty="0"/>
              <a:t>zapis po mednarodnih priporočilih: XML / TEI / </a:t>
            </a:r>
            <a:r>
              <a:rPr lang="sl-SI" dirty="0" smtClean="0"/>
              <a:t>MULTEXT)</a:t>
            </a:r>
            <a:endParaRPr lang="sl-SI" dirty="0"/>
          </a:p>
          <a:p>
            <a:pPr lvl="1"/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Jeziko</a:t>
            </a:r>
            <a:r>
              <a:rPr lang="sl-SI" dirty="0"/>
              <a:t>slo</a:t>
            </a:r>
            <a:r>
              <a:rPr lang="en-GB" dirty="0" err="1"/>
              <a:t>vni</a:t>
            </a:r>
            <a:r>
              <a:rPr lang="en-GB" dirty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/>
              <a:t>slovenščine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sl-SI" dirty="0" smtClean="0"/>
              <a:t>I. Digitalna knjižnica IMP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osnova:</a:t>
            </a:r>
          </a:p>
          <a:p>
            <a:pPr lvl="1"/>
            <a:r>
              <a:rPr lang="sl-SI" dirty="0" smtClean="0"/>
              <a:t>digitalni faksimili + ročno korigirane transkripcije</a:t>
            </a:r>
          </a:p>
          <a:p>
            <a:pPr lvl="1"/>
            <a:r>
              <a:rPr lang="sl-SI" dirty="0" smtClean="0"/>
              <a:t>ni problemov z uporabo in nadaljnjim razširjanjem</a:t>
            </a:r>
          </a:p>
          <a:p>
            <a:r>
              <a:rPr lang="sl-SI" dirty="0"/>
              <a:t>v</a:t>
            </a:r>
            <a:r>
              <a:rPr lang="sl-SI" dirty="0" smtClean="0"/>
              <a:t>iri:</a:t>
            </a:r>
          </a:p>
          <a:p>
            <a:pPr lvl="1"/>
            <a:r>
              <a:rPr lang="sl-SI" dirty="0" smtClean="0"/>
              <a:t>AHLib: slovenske knjige prevedene iz nemščine</a:t>
            </a:r>
          </a:p>
          <a:p>
            <a:pPr lvl="1"/>
            <a:r>
              <a:rPr lang="sl-SI" dirty="0" smtClean="0"/>
              <a:t>NUK GTD: slovenske knjige, časopis KRN</a:t>
            </a:r>
          </a:p>
          <a:p>
            <a:pPr lvl="1"/>
            <a:r>
              <a:rPr lang="sl-SI" dirty="0"/>
              <a:t>ZRC SAZU: 3 vzorci (naj)starejših knjig</a:t>
            </a:r>
          </a:p>
          <a:p>
            <a:pPr lvl="1"/>
            <a:r>
              <a:rPr lang="sl-SI" dirty="0" smtClean="0"/>
              <a:t>WIKIVIR: dokončana dela do 1918</a:t>
            </a:r>
          </a:p>
          <a:p>
            <a:r>
              <a:rPr lang="sl-SI" dirty="0" smtClean="0"/>
              <a:t>označevanje:</a:t>
            </a:r>
          </a:p>
          <a:p>
            <a:pPr lvl="1"/>
            <a:r>
              <a:rPr lang="sl-SI" dirty="0" smtClean="0"/>
              <a:t>metapodatki </a:t>
            </a:r>
            <a:r>
              <a:rPr lang="sl-SI" dirty="0" smtClean="0"/>
              <a:t>(bibliografski, odgovornosti, dostopnost, oznake, …)</a:t>
            </a:r>
            <a:endParaRPr lang="sl-SI" dirty="0" smtClean="0"/>
          </a:p>
          <a:p>
            <a:pPr lvl="1"/>
            <a:r>
              <a:rPr lang="sl-SI" dirty="0" smtClean="0"/>
              <a:t>prelom (poravnava faksimila z besedilom)</a:t>
            </a:r>
          </a:p>
          <a:p>
            <a:pPr lvl="1"/>
            <a:r>
              <a:rPr lang="sl-SI" dirty="0" smtClean="0"/>
              <a:t>osnovna struktura (naslovi, odstavki)</a:t>
            </a:r>
          </a:p>
          <a:p>
            <a:pPr lvl="1">
              <a:buFont typeface="Arial" pitchFamily="34" charset="0"/>
              <a:buChar char="?"/>
            </a:pPr>
            <a:r>
              <a:rPr lang="sl-SI" dirty="0" smtClean="0"/>
              <a:t>kazala (razdelki, tabele, slike)</a:t>
            </a:r>
          </a:p>
          <a:p>
            <a:pPr lvl="1">
              <a:buFont typeface="Arial" pitchFamily="34" charset="0"/>
              <a:buChar char="?"/>
            </a:pPr>
            <a:r>
              <a:rPr lang="sl-SI" dirty="0" smtClean="0"/>
              <a:t>uredniški posegi (sic, tujejezično)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Jeziko</a:t>
            </a:r>
            <a:r>
              <a:rPr lang="sl-SI" dirty="0"/>
              <a:t>slo</a:t>
            </a:r>
            <a:r>
              <a:rPr lang="en-GB" dirty="0" err="1"/>
              <a:t>vni</a:t>
            </a:r>
            <a:r>
              <a:rPr lang="en-GB" dirty="0"/>
              <a:t> </a:t>
            </a:r>
            <a:r>
              <a:rPr lang="en-GB" dirty="0" err="1"/>
              <a:t>viri</a:t>
            </a:r>
            <a:r>
              <a:rPr lang="en-GB" dirty="0"/>
              <a:t> </a:t>
            </a:r>
            <a:r>
              <a:rPr lang="en-GB" dirty="0" err="1"/>
              <a:t>starejše</a:t>
            </a:r>
            <a:r>
              <a:rPr lang="en-GB" dirty="0"/>
              <a:t> </a:t>
            </a:r>
            <a:r>
              <a:rPr lang="en-GB" dirty="0" err="1" smtClean="0"/>
              <a:t>slovenščine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12261</TotalTime>
  <Words>1895</Words>
  <Application>Microsoft Office PowerPoint</Application>
  <PresentationFormat>On-screen Show (4:3)</PresentationFormat>
  <Paragraphs>395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PowerPoint Presentation</vt:lpstr>
      <vt:lpstr>Pregled</vt:lpstr>
      <vt:lpstr>Motivacija</vt:lpstr>
      <vt:lpstr>PowerPoint Presentation</vt:lpstr>
      <vt:lpstr>Problemi</vt:lpstr>
      <vt:lpstr>1. projekt: AHLib (2004–08)</vt:lpstr>
      <vt:lpstr>2. in 3.</vt:lpstr>
      <vt:lpstr>Vodila zbirke IMP</vt:lpstr>
      <vt:lpstr>I. Digitalna knjižnica IMP</vt:lpstr>
      <vt:lpstr>Zapis v XML / TEI</vt:lpstr>
      <vt:lpstr>Na spletu (HTML)</vt:lpstr>
      <vt:lpstr>Najstarejša dela</vt:lpstr>
      <vt:lpstr>Obseg DK IMP</vt:lpstr>
      <vt:lpstr>II. Referenčni korpus goo300k</vt:lpstr>
      <vt:lpstr>Obseg goo300k</vt:lpstr>
      <vt:lpstr>Izdelava korpusa</vt:lpstr>
      <vt:lpstr>Jezikoslovne oznake</vt:lpstr>
      <vt:lpstr>Starejše / sodobne oblike</vt:lpstr>
      <vt:lpstr>Konkordančnik noSketchEngine</vt:lpstr>
      <vt:lpstr>Konkordančnik CUWI</vt:lpstr>
      <vt:lpstr>Več kot le konkordance</vt:lpstr>
      <vt:lpstr>III. Slovar IMP</vt:lpstr>
      <vt:lpstr>Na spletu</vt:lpstr>
      <vt:lpstr>Zastarele besede</vt:lpstr>
      <vt:lpstr>Obseg slovarja</vt:lpstr>
      <vt:lpstr>IV. ToTrTaLe</vt:lpstr>
      <vt:lpstr>Dva pristopa</vt:lpstr>
      <vt:lpstr>Zaključki</vt:lpstr>
      <vt:lpstr>Nadaljnje delo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Missed chance or coming opportunity</dc:title>
  <dc:creator>tomaz</dc:creator>
  <cp:lastModifiedBy>Tomaž Erjavec</cp:lastModifiedBy>
  <cp:revision>1526</cp:revision>
  <dcterms:created xsi:type="dcterms:W3CDTF">2006-08-16T00:00:00Z</dcterms:created>
  <dcterms:modified xsi:type="dcterms:W3CDTF">2013-03-25T13:18:13Z</dcterms:modified>
</cp:coreProperties>
</file>